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01" r:id="rId3"/>
    <p:sldId id="300" r:id="rId4"/>
    <p:sldId id="296" r:id="rId5"/>
    <p:sldId id="297" r:id="rId6"/>
    <p:sldId id="298" r:id="rId7"/>
    <p:sldId id="299" r:id="rId8"/>
    <p:sldId id="285" r:id="rId9"/>
    <p:sldId id="286" r:id="rId10"/>
    <p:sldId id="287" r:id="rId11"/>
    <p:sldId id="288" r:id="rId12"/>
    <p:sldId id="289" r:id="rId13"/>
    <p:sldId id="290" r:id="rId14"/>
    <p:sldId id="262" r:id="rId15"/>
    <p:sldId id="291" r:id="rId16"/>
    <p:sldId id="292" r:id="rId17"/>
    <p:sldId id="293" r:id="rId18"/>
    <p:sldId id="256" r:id="rId19"/>
    <p:sldId id="267" r:id="rId20"/>
    <p:sldId id="260" r:id="rId21"/>
    <p:sldId id="269" r:id="rId22"/>
    <p:sldId id="265" r:id="rId23"/>
    <p:sldId id="273" r:id="rId24"/>
    <p:sldId id="257" r:id="rId25"/>
    <p:sldId id="258" r:id="rId26"/>
    <p:sldId id="272" r:id="rId27"/>
    <p:sldId id="276" r:id="rId28"/>
    <p:sldId id="259" r:id="rId29"/>
    <p:sldId id="261" r:id="rId30"/>
    <p:sldId id="264" r:id="rId31"/>
    <p:sldId id="275" r:id="rId32"/>
    <p:sldId id="266" r:id="rId33"/>
    <p:sldId id="277" r:id="rId34"/>
    <p:sldId id="270" r:id="rId35"/>
    <p:sldId id="274" r:id="rId36"/>
    <p:sldId id="278" r:id="rId37"/>
    <p:sldId id="271" r:id="rId38"/>
    <p:sldId id="281" r:id="rId39"/>
    <p:sldId id="282" r:id="rId40"/>
    <p:sldId id="283" r:id="rId41"/>
    <p:sldId id="284" r:id="rId42"/>
    <p:sldId id="263" r:id="rId43"/>
    <p:sldId id="302" r:id="rId44"/>
    <p:sldId id="280" r:id="rId45"/>
    <p:sldId id="30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99CA"/>
    <a:srgbClr val="FFFFFF"/>
    <a:srgbClr val="C9DDF0"/>
    <a:srgbClr val="08306B"/>
    <a:srgbClr val="F7FBFF"/>
    <a:srgbClr val="AA385B"/>
    <a:srgbClr val="E76F51"/>
    <a:srgbClr val="F4A261"/>
    <a:srgbClr val="E9C4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53" autoAdjust="0"/>
  </p:normalViewPr>
  <p:slideViewPr>
    <p:cSldViewPr snapToGrid="0">
      <p:cViewPr varScale="1">
        <p:scale>
          <a:sx n="69" d="100"/>
          <a:sy n="69" d="100"/>
        </p:scale>
        <p:origin x="7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ustomXml" Target="../customXml/item3.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customXml" Target="../customXml/item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1897-B717-41BF-8759-4CDA8DD71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9C1BB9-B569-4328-B8CA-2B9698CF0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83141-DB5A-4FED-A396-28613B5C7992}"/>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a:extLst>
              <a:ext uri="{FF2B5EF4-FFF2-40B4-BE49-F238E27FC236}">
                <a16:creationId xmlns:a16="http://schemas.microsoft.com/office/drawing/2014/main" id="{FFD24AC3-32D6-4E15-969C-60F07481A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9C45A-EA60-466A-A425-A27DB836D3F8}"/>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304329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0207-58A9-4309-8816-052EFE6E1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F7D7AB-DE4A-4925-8066-5F90B07FCE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B2042-3A6A-4552-8A1E-D24E9672732D}"/>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a:extLst>
              <a:ext uri="{FF2B5EF4-FFF2-40B4-BE49-F238E27FC236}">
                <a16:creationId xmlns:a16="http://schemas.microsoft.com/office/drawing/2014/main" id="{3DCFEB5A-6D9D-4881-A970-C088AEFF3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206061-C4A9-4134-BF55-A809DB5262A5}"/>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1155873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1A2819-479E-47F7-84BF-B38866B5D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9A8B2-6E7C-423F-805D-A9A22CE86F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114EF-AA5E-44A9-B67F-430EDA6E01B9}"/>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a:extLst>
              <a:ext uri="{FF2B5EF4-FFF2-40B4-BE49-F238E27FC236}">
                <a16:creationId xmlns:a16="http://schemas.microsoft.com/office/drawing/2014/main" id="{A138BDBF-5BC9-4682-970E-E280B9E7A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589A0-0304-4816-98E4-EDCA2DBAD026}"/>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965930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74547F1-2743-443A-9AF0-CB8EB2B45448}"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3453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1790172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547F1-2743-443A-9AF0-CB8EB2B4544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703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798912-7021-4A7E-BB61-C908868C2BB2}" type="datetimeFigureOut">
              <a:rPr lang="en-US" smtClean="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112405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798912-7021-4A7E-BB61-C908868C2BB2}" type="datetimeFigureOut">
              <a:rPr lang="en-US" smtClean="0"/>
              <a:t>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4547F1-2743-443A-9AF0-CB8EB2B4544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7514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798912-7021-4A7E-BB61-C908868C2BB2}" type="datetimeFigureOut">
              <a:rPr lang="en-US" smtClean="0"/>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4547F1-2743-443A-9AF0-CB8EB2B4544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283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98912-7021-4A7E-BB61-C908868C2BB2}" type="datetimeFigureOut">
              <a:rPr lang="en-US" smtClean="0"/>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207064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798912-7021-4A7E-BB61-C908868C2BB2}" type="datetimeFigureOut">
              <a:rPr lang="en-US" smtClean="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4547F1-2743-443A-9AF0-CB8EB2B4544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2794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544E-8722-4CCE-87D5-A02DE76E57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442B3D-5074-4B8E-8B2A-FEAD962A03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75D07-6719-4715-AA74-168A51A168D3}"/>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a:extLst>
              <a:ext uri="{FF2B5EF4-FFF2-40B4-BE49-F238E27FC236}">
                <a16:creationId xmlns:a16="http://schemas.microsoft.com/office/drawing/2014/main" id="{2AE44381-67DD-493D-8F4C-03A0C0C63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99CEC-866E-438A-987E-85599370B962}"/>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2471813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798912-7021-4A7E-BB61-C908868C2BB2}" type="datetimeFigureOut">
              <a:rPr lang="en-US" smtClean="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1352340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798912-7021-4A7E-BB61-C908868C2BB2}" type="datetimeFigureOut">
              <a:rPr lang="en-US" smtClean="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25186532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547F1-2743-443A-9AF0-CB8EB2B45448}"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3340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547F1-2743-443A-9AF0-CB8EB2B45448}"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291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4153471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547F1-2743-443A-9AF0-CB8EB2B45448}"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1631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547F1-2743-443A-9AF0-CB8EB2B45448}"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71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547F1-2743-443A-9AF0-CB8EB2B4544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2295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547F1-2743-443A-9AF0-CB8EB2B4544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055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53C3-87DA-411A-B5BC-4B79921406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54C25B-D39B-40EE-B8AE-34AF9E34E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A320CF-4011-46C9-BD97-48732CA8B6D6}"/>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5" name="Footer Placeholder 4">
            <a:extLst>
              <a:ext uri="{FF2B5EF4-FFF2-40B4-BE49-F238E27FC236}">
                <a16:creationId xmlns:a16="http://schemas.microsoft.com/office/drawing/2014/main" id="{1DBB3483-2C23-4682-AAA9-41A70F83C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DFA83-319B-4753-BBDD-EFF8B9135C6B}"/>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212157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5FC0-BBE2-4140-A9C6-9A8CE5105A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B57F9-AC4B-4B36-8AEE-2EAEE2ED75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432775-AE17-40D0-AD9E-7BAFDAFCC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D87503-CF0F-42DE-987F-44213C6B0384}"/>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6" name="Footer Placeholder 5">
            <a:extLst>
              <a:ext uri="{FF2B5EF4-FFF2-40B4-BE49-F238E27FC236}">
                <a16:creationId xmlns:a16="http://schemas.microsoft.com/office/drawing/2014/main" id="{C9472A31-9D97-429F-AE0D-95EAE7EF7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26F94-1261-4455-AA6D-5F41134D3A76}"/>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243381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6252-8E5E-4E71-BFF2-AB4A80E8FC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310753-19DB-4414-BD45-647594D640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E36FEE-9565-42B3-835D-5C4D7238E8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F9C100-249E-4099-92F8-E939439E2B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E76877-1552-4EB2-AC9F-F28C138BE4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E72FA4-1D80-489D-8D90-CDF3463B5463}"/>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8" name="Footer Placeholder 7">
            <a:extLst>
              <a:ext uri="{FF2B5EF4-FFF2-40B4-BE49-F238E27FC236}">
                <a16:creationId xmlns:a16="http://schemas.microsoft.com/office/drawing/2014/main" id="{47E85D30-DD39-43DE-A387-0437A5B925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B5627C-1DED-4945-9471-356BA78B8BA1}"/>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171511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D31B-05C4-4B83-92BD-C2F0CC53C3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90A89F-8B94-49E3-95CC-507669B21426}"/>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4" name="Footer Placeholder 3">
            <a:extLst>
              <a:ext uri="{FF2B5EF4-FFF2-40B4-BE49-F238E27FC236}">
                <a16:creationId xmlns:a16="http://schemas.microsoft.com/office/drawing/2014/main" id="{6F6917DE-701B-4AF1-A165-3CB01CB798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8183FE-7BD7-4F31-833D-70F3BDF85777}"/>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285378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E35539-407F-4C81-AC83-A387CEE9BEF5}"/>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3" name="Footer Placeholder 2">
            <a:extLst>
              <a:ext uri="{FF2B5EF4-FFF2-40B4-BE49-F238E27FC236}">
                <a16:creationId xmlns:a16="http://schemas.microsoft.com/office/drawing/2014/main" id="{499F572A-D6E0-47D0-BE0F-120B612EAA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758DE5-EAA1-4163-AF5C-4D21BBA3C617}"/>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350206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FC59-84FF-4A96-9162-4B02D8C0CB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F86EAD-6FC4-4554-9076-E3F47EE7E7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236D14-6227-4145-985B-F917EA942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29AD40-0DAB-418C-B894-320271E223AB}"/>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6" name="Footer Placeholder 5">
            <a:extLst>
              <a:ext uri="{FF2B5EF4-FFF2-40B4-BE49-F238E27FC236}">
                <a16:creationId xmlns:a16="http://schemas.microsoft.com/office/drawing/2014/main" id="{D957E63B-DAA9-4EF0-9B0D-610C4618A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7D917A-BDB9-428E-B6D9-BE0D5A0696C6}"/>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906035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AD2D-FF2E-4855-AF4F-7C2148DD64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E90E6D-C984-494D-8710-22E1B4F339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9E7526-94F1-40D1-91EC-D493DC5F10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63B3F3-DEAC-412F-86A6-463F18087571}"/>
              </a:ext>
            </a:extLst>
          </p:cNvPr>
          <p:cNvSpPr>
            <a:spLocks noGrp="1"/>
          </p:cNvSpPr>
          <p:nvPr>
            <p:ph type="dt" sz="half" idx="10"/>
          </p:nvPr>
        </p:nvSpPr>
        <p:spPr/>
        <p:txBody>
          <a:bodyPr/>
          <a:lstStyle/>
          <a:p>
            <a:fld id="{B3798912-7021-4A7E-BB61-C908868C2BB2}" type="datetimeFigureOut">
              <a:rPr lang="en-US" smtClean="0"/>
              <a:t>12/1/2021</a:t>
            </a:fld>
            <a:endParaRPr lang="en-US"/>
          </a:p>
        </p:txBody>
      </p:sp>
      <p:sp>
        <p:nvSpPr>
          <p:cNvPr id="6" name="Footer Placeholder 5">
            <a:extLst>
              <a:ext uri="{FF2B5EF4-FFF2-40B4-BE49-F238E27FC236}">
                <a16:creationId xmlns:a16="http://schemas.microsoft.com/office/drawing/2014/main" id="{8ED69429-3585-4564-A24C-7441ED03E4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1448B9-33C1-4DBD-9536-0A92271B6B1B}"/>
              </a:ext>
            </a:extLst>
          </p:cNvPr>
          <p:cNvSpPr>
            <a:spLocks noGrp="1"/>
          </p:cNvSpPr>
          <p:nvPr>
            <p:ph type="sldNum" sz="quarter" idx="12"/>
          </p:nvPr>
        </p:nvSpPr>
        <p:spPr/>
        <p:txBody>
          <a:bodyPr/>
          <a:lstStyle/>
          <a:p>
            <a:fld id="{274547F1-2743-443A-9AF0-CB8EB2B45448}" type="slidenum">
              <a:rPr lang="en-US" smtClean="0"/>
              <a:t>‹#›</a:t>
            </a:fld>
            <a:endParaRPr lang="en-US"/>
          </a:p>
        </p:txBody>
      </p:sp>
    </p:spTree>
    <p:extLst>
      <p:ext uri="{BB962C8B-B14F-4D97-AF65-F5344CB8AC3E}">
        <p14:creationId xmlns:p14="http://schemas.microsoft.com/office/powerpoint/2010/main" val="343814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8C00CD-2733-4CDC-A16E-4529551DA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CFD6A6-7C7D-438F-9AB2-277B0BDC64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516FF7-96E0-4C99-8ECF-9D8176CD0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98912-7021-4A7E-BB61-C908868C2BB2}" type="datetimeFigureOut">
              <a:rPr lang="en-US" smtClean="0"/>
              <a:t>12/1/2021</a:t>
            </a:fld>
            <a:endParaRPr lang="en-US"/>
          </a:p>
        </p:txBody>
      </p:sp>
      <p:sp>
        <p:nvSpPr>
          <p:cNvPr id="5" name="Footer Placeholder 4">
            <a:extLst>
              <a:ext uri="{FF2B5EF4-FFF2-40B4-BE49-F238E27FC236}">
                <a16:creationId xmlns:a16="http://schemas.microsoft.com/office/drawing/2014/main" id="{2597F763-C158-4DB0-8E28-DCBE15374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61DCD3-C6A8-4916-9C97-1118B5D97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547F1-2743-443A-9AF0-CB8EB2B45448}" type="slidenum">
              <a:rPr lang="en-US" smtClean="0"/>
              <a:t>‹#›</a:t>
            </a:fld>
            <a:endParaRPr lang="en-US"/>
          </a:p>
        </p:txBody>
      </p:sp>
    </p:spTree>
    <p:extLst>
      <p:ext uri="{BB962C8B-B14F-4D97-AF65-F5344CB8AC3E}">
        <p14:creationId xmlns:p14="http://schemas.microsoft.com/office/powerpoint/2010/main" val="2743378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798912-7021-4A7E-BB61-C908868C2BB2}" type="datetimeFigureOut">
              <a:rPr lang="en-US" smtClean="0"/>
              <a:t>12/1/2021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4547F1-2743-443A-9AF0-CB8EB2B45448}" type="slidenum">
              <a:rPr lang="en-US" smtClean="0"/>
              <a:t>‹#›</a:t>
            </a:fld>
            <a:endParaRPr lang="en-US"/>
          </a:p>
        </p:txBody>
      </p:sp>
    </p:spTree>
    <p:extLst>
      <p:ext uri="{BB962C8B-B14F-4D97-AF65-F5344CB8AC3E}">
        <p14:creationId xmlns:p14="http://schemas.microsoft.com/office/powerpoint/2010/main" val="3919999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ta-cos.org/sites/ta-cos.org/files/1_W32.pdf" TargetMode="External"/><Relationship Id="rId2" Type="http://schemas.openxmlformats.org/officeDocument/2006/relationships/hyperlink" Target="https://huggingface.co/datasets/thai_toxicity_tweet" TargetMode="Externa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5EC88-C86D-4536-AC59-49D088FE9BAE}"/>
              </a:ext>
            </a:extLst>
          </p:cNvPr>
          <p:cNvSpPr>
            <a:spLocks noGrp="1"/>
          </p:cNvSpPr>
          <p:nvPr>
            <p:ph type="ctrTitle"/>
          </p:nvPr>
        </p:nvSpPr>
        <p:spPr>
          <a:xfrm>
            <a:off x="2573867" y="1598075"/>
            <a:ext cx="6747709" cy="2150719"/>
          </a:xfrm>
          <a:noFill/>
        </p:spPr>
        <p:txBody>
          <a:bodyPr anchor="ctr">
            <a:normAutofit/>
          </a:bodyPr>
          <a:lstStyle/>
          <a:p>
            <a:r>
              <a:rPr lang="en-US" sz="4800" b="1" dirty="0">
                <a:solidFill>
                  <a:srgbClr val="080808"/>
                </a:solidFill>
              </a:rPr>
              <a:t>Toxic online posting message detection</a:t>
            </a:r>
            <a:endParaRPr lang="th-TH" sz="4800" b="1" dirty="0">
              <a:solidFill>
                <a:srgbClr val="080808"/>
              </a:solidFill>
            </a:endParaRPr>
          </a:p>
        </p:txBody>
      </p:sp>
      <p:sp>
        <p:nvSpPr>
          <p:cNvPr id="3" name="Subtitle 2">
            <a:extLst>
              <a:ext uri="{FF2B5EF4-FFF2-40B4-BE49-F238E27FC236}">
                <a16:creationId xmlns:a16="http://schemas.microsoft.com/office/drawing/2014/main" id="{C91FB6C4-60CD-40E1-94CF-84105D27B592}"/>
              </a:ext>
            </a:extLst>
          </p:cNvPr>
          <p:cNvSpPr>
            <a:spLocks noGrp="1"/>
          </p:cNvSpPr>
          <p:nvPr>
            <p:ph type="subTitle" idx="1"/>
          </p:nvPr>
        </p:nvSpPr>
        <p:spPr>
          <a:xfrm>
            <a:off x="3912435" y="4104363"/>
            <a:ext cx="4689627" cy="1616446"/>
          </a:xfrm>
          <a:noFill/>
        </p:spPr>
        <p:txBody>
          <a:bodyPr>
            <a:noAutofit/>
          </a:bodyPr>
          <a:lstStyle/>
          <a:p>
            <a:pPr algn="l" rtl="0" fontAlgn="base">
              <a:buFont typeface="+mj-lt"/>
              <a:buAutoNum type="arabicPeriod"/>
            </a:pPr>
            <a:r>
              <a:rPr lang="th-TH" sz="2000" b="1" i="0" dirty="0">
                <a:solidFill>
                  <a:srgbClr val="000000"/>
                </a:solidFill>
                <a:effectLst/>
                <a:latin typeface="Cordia New" panose="020B0304020202020204" pitchFamily="34" charset="-34"/>
                <a:cs typeface="Cordia New" panose="020B0304020202020204" pitchFamily="34" charset="-34"/>
              </a:rPr>
              <a:t>นายกิติธัช		ปานสังข์</a:t>
            </a:r>
            <a:r>
              <a:rPr lang="th-TH" sz="2000" b="1" dirty="0">
                <a:solidFill>
                  <a:srgbClr val="000000"/>
                </a:solidFill>
                <a:latin typeface="Calibri" panose="020F0502020204030204" pitchFamily="34" charset="0"/>
                <a:cs typeface="Cordia New" panose="020B0304020202020204" pitchFamily="34" charset="-34"/>
              </a:rPr>
              <a:t>	</a:t>
            </a:r>
            <a:r>
              <a:rPr lang="th-TH" sz="2000" b="1" i="0" dirty="0">
                <a:solidFill>
                  <a:srgbClr val="000000"/>
                </a:solidFill>
                <a:effectLst/>
                <a:latin typeface="Cordia New" panose="020B0304020202020204" pitchFamily="34" charset="-34"/>
                <a:cs typeface="Cordia New" panose="020B0304020202020204" pitchFamily="34" charset="-34"/>
              </a:rPr>
              <a:t>6310412003 </a:t>
            </a:r>
          </a:p>
          <a:p>
            <a:pPr algn="l" rtl="0" fontAlgn="base">
              <a:buFont typeface="+mj-lt"/>
              <a:buAutoNum type="arabicPeriod" startAt="2"/>
            </a:pPr>
            <a:r>
              <a:rPr lang="th-TH" sz="2000" b="1" i="0" dirty="0">
                <a:solidFill>
                  <a:srgbClr val="000000"/>
                </a:solidFill>
                <a:effectLst/>
                <a:latin typeface="Cordia New" panose="020B0304020202020204" pitchFamily="34" charset="-34"/>
                <a:cs typeface="Cordia New" panose="020B0304020202020204" pitchFamily="34" charset="-34"/>
              </a:rPr>
              <a:t>นายกอฟฟาร์</a:t>
            </a:r>
            <a:r>
              <a:rPr lang="th-TH" sz="2000" b="1" i="0" dirty="0">
                <a:solidFill>
                  <a:srgbClr val="000000"/>
                </a:solidFill>
                <a:effectLst/>
                <a:latin typeface="Calibri" panose="020F0502020204030204" pitchFamily="34" charset="0"/>
                <a:cs typeface="Cordia New" panose="020B0304020202020204" pitchFamily="34" charset="-34"/>
              </a:rPr>
              <a:t>	</a:t>
            </a:r>
            <a:r>
              <a:rPr lang="en-US" sz="2000" b="1" i="0" dirty="0">
                <a:solidFill>
                  <a:srgbClr val="000000"/>
                </a:solidFill>
                <a:effectLst/>
                <a:latin typeface="Calibri" panose="020F0502020204030204" pitchFamily="34" charset="0"/>
                <a:cs typeface="Cordia New" panose="020B0304020202020204" pitchFamily="34" charset="-34"/>
              </a:rPr>
              <a:t>	</a:t>
            </a:r>
            <a:r>
              <a:rPr lang="th-TH" sz="2000" b="1" i="0" dirty="0">
                <a:solidFill>
                  <a:srgbClr val="000000"/>
                </a:solidFill>
                <a:effectLst/>
                <a:latin typeface="Cordia New" panose="020B0304020202020204" pitchFamily="34" charset="-34"/>
                <a:cs typeface="Cordia New" panose="020B0304020202020204" pitchFamily="34" charset="-34"/>
              </a:rPr>
              <a:t>ลัดเลีย	6310412019 </a:t>
            </a:r>
          </a:p>
          <a:p>
            <a:pPr algn="l" rtl="0" fontAlgn="base">
              <a:buFont typeface="+mj-lt"/>
              <a:buAutoNum type="arabicPeriod" startAt="3"/>
            </a:pPr>
            <a:r>
              <a:rPr lang="th-TH" sz="2000" b="1" i="0" dirty="0">
                <a:solidFill>
                  <a:srgbClr val="000000"/>
                </a:solidFill>
                <a:effectLst/>
                <a:latin typeface="Cordia New" panose="020B0304020202020204" pitchFamily="34" charset="-34"/>
                <a:cs typeface="Cordia New" panose="020B0304020202020204" pitchFamily="34" charset="-34"/>
              </a:rPr>
              <a:t>นายธีธัช</a:t>
            </a:r>
            <a:r>
              <a:rPr lang="th-TH" sz="2000" b="1" i="0" dirty="0">
                <a:solidFill>
                  <a:srgbClr val="000000"/>
                </a:solidFill>
                <a:effectLst/>
                <a:latin typeface="Calibri" panose="020F0502020204030204" pitchFamily="34" charset="0"/>
                <a:cs typeface="Cordia New" panose="020B0304020202020204" pitchFamily="34" charset="-34"/>
              </a:rPr>
              <a:t>		</a:t>
            </a:r>
            <a:r>
              <a:rPr lang="en-US" sz="2000" b="1" i="0" dirty="0">
                <a:solidFill>
                  <a:srgbClr val="000000"/>
                </a:solidFill>
                <a:effectLst/>
                <a:latin typeface="Calibri" panose="020F0502020204030204" pitchFamily="34" charset="0"/>
                <a:cs typeface="Cordia New" panose="020B0304020202020204" pitchFamily="34" charset="-34"/>
              </a:rPr>
              <a:t>	</a:t>
            </a:r>
            <a:r>
              <a:rPr lang="th-TH" sz="2000" b="1" i="0" dirty="0">
                <a:solidFill>
                  <a:srgbClr val="000000"/>
                </a:solidFill>
                <a:effectLst/>
                <a:latin typeface="Cordia New" panose="020B0304020202020204" pitchFamily="34" charset="-34"/>
                <a:cs typeface="Cordia New" panose="020B0304020202020204" pitchFamily="34" charset="-34"/>
              </a:rPr>
              <a:t>นาคเสนีย์</a:t>
            </a:r>
            <a:r>
              <a:rPr lang="th-TH" sz="2000" b="1" dirty="0">
                <a:solidFill>
                  <a:srgbClr val="000000"/>
                </a:solidFill>
                <a:latin typeface="Calibri" panose="020F0502020204030204" pitchFamily="34" charset="0"/>
                <a:cs typeface="Cordia New" panose="020B0304020202020204" pitchFamily="34" charset="-34"/>
              </a:rPr>
              <a:t>	</a:t>
            </a:r>
            <a:r>
              <a:rPr lang="th-TH" sz="2000" b="1" i="0" dirty="0">
                <a:solidFill>
                  <a:srgbClr val="000000"/>
                </a:solidFill>
                <a:effectLst/>
                <a:latin typeface="Cordia New" panose="020B0304020202020204" pitchFamily="34" charset="-34"/>
                <a:cs typeface="Cordia New" panose="020B0304020202020204" pitchFamily="34" charset="-34"/>
              </a:rPr>
              <a:t>6310412021 </a:t>
            </a:r>
          </a:p>
          <a:p>
            <a:endParaRPr lang="th-TH" sz="2000" b="1" dirty="0">
              <a:solidFill>
                <a:srgbClr val="080808"/>
              </a:solidFill>
            </a:endParaRPr>
          </a:p>
        </p:txBody>
      </p:sp>
    </p:spTree>
    <p:extLst>
      <p:ext uri="{BB962C8B-B14F-4D97-AF65-F5344CB8AC3E}">
        <p14:creationId xmlns:p14="http://schemas.microsoft.com/office/powerpoint/2010/main" val="27723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8499D2-C5CD-AB4F-BE6C-CD592AC166D4}"/>
              </a:ext>
            </a:extLst>
          </p:cNvPr>
          <p:cNvSpPr txBox="1"/>
          <p:nvPr/>
        </p:nvSpPr>
        <p:spPr>
          <a:xfrm>
            <a:off x="-33310" y="-33309"/>
            <a:ext cx="411892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Handle</a:t>
            </a:r>
            <a:r>
              <a:rPr lang="th-TH" sz="2800" dirty="0"/>
              <a:t> Data</a:t>
            </a:r>
          </a:p>
          <a:p>
            <a:endParaRPr lang="en-TH" sz="2400" dirty="0"/>
          </a:p>
        </p:txBody>
      </p:sp>
      <p:sp>
        <p:nvSpPr>
          <p:cNvPr id="5" name="TextBox 4">
            <a:extLst>
              <a:ext uri="{FF2B5EF4-FFF2-40B4-BE49-F238E27FC236}">
                <a16:creationId xmlns:a16="http://schemas.microsoft.com/office/drawing/2014/main" id="{4B9E0C88-7AC2-DE4F-B7C9-0FFB3BC87E09}"/>
              </a:ext>
            </a:extLst>
          </p:cNvPr>
          <p:cNvSpPr txBox="1"/>
          <p:nvPr/>
        </p:nvSpPr>
        <p:spPr>
          <a:xfrm>
            <a:off x="4085617"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Model</a:t>
            </a:r>
            <a:endParaRPr lang="th-TH" sz="2800" dirty="0"/>
          </a:p>
          <a:p>
            <a:endParaRPr lang="en-TH" sz="2400" dirty="0"/>
          </a:p>
        </p:txBody>
      </p:sp>
      <p:sp>
        <p:nvSpPr>
          <p:cNvPr id="6" name="TextBox 5">
            <a:extLst>
              <a:ext uri="{FF2B5EF4-FFF2-40B4-BE49-F238E27FC236}">
                <a16:creationId xmlns:a16="http://schemas.microsoft.com/office/drawing/2014/main" id="{4879C8FE-83D5-FF40-813F-28C2487160D9}"/>
              </a:ext>
            </a:extLst>
          </p:cNvPr>
          <p:cNvSpPr txBox="1"/>
          <p:nvPr/>
        </p:nvSpPr>
        <p:spPr>
          <a:xfrm>
            <a:off x="8204544"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Evaluate</a:t>
            </a:r>
            <a:endParaRPr lang="th-TH" sz="2800" dirty="0"/>
          </a:p>
          <a:p>
            <a:endParaRPr lang="en-TH" sz="2400" dirty="0"/>
          </a:p>
        </p:txBody>
      </p:sp>
      <p:pic>
        <p:nvPicPr>
          <p:cNvPr id="8" name="Picture 7" descr="Graphical user interface, text, application, email&#10;&#10;Description automatically generated">
            <a:extLst>
              <a:ext uri="{FF2B5EF4-FFF2-40B4-BE49-F238E27FC236}">
                <a16:creationId xmlns:a16="http://schemas.microsoft.com/office/drawing/2014/main" id="{E49F0EA8-ADC1-834D-969D-EF50821EE367}"/>
              </a:ext>
            </a:extLst>
          </p:cNvPr>
          <p:cNvPicPr>
            <a:picLocks noChangeAspect="1"/>
          </p:cNvPicPr>
          <p:nvPr/>
        </p:nvPicPr>
        <p:blipFill>
          <a:blip r:embed="rId2"/>
          <a:stretch>
            <a:fillRect/>
          </a:stretch>
        </p:blipFill>
        <p:spPr>
          <a:xfrm>
            <a:off x="2686050" y="2476500"/>
            <a:ext cx="6819900" cy="1905000"/>
          </a:xfrm>
          <a:prstGeom prst="rect">
            <a:avLst/>
          </a:prstGeom>
        </p:spPr>
      </p:pic>
    </p:spTree>
    <p:extLst>
      <p:ext uri="{BB962C8B-B14F-4D97-AF65-F5344CB8AC3E}">
        <p14:creationId xmlns:p14="http://schemas.microsoft.com/office/powerpoint/2010/main" val="317569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8E8B7-9D0C-6C45-9A96-BE6F5C29DB91}"/>
              </a:ext>
            </a:extLst>
          </p:cNvPr>
          <p:cNvSpPr txBox="1"/>
          <p:nvPr/>
        </p:nvSpPr>
        <p:spPr>
          <a:xfrm>
            <a:off x="-33310" y="-33309"/>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Handle</a:t>
            </a:r>
            <a:r>
              <a:rPr lang="th-TH" sz="2800" dirty="0"/>
              <a:t> Data</a:t>
            </a:r>
          </a:p>
          <a:p>
            <a:endParaRPr lang="en-TH" sz="2400" dirty="0"/>
          </a:p>
        </p:txBody>
      </p:sp>
      <p:sp>
        <p:nvSpPr>
          <p:cNvPr id="5" name="TextBox 4">
            <a:extLst>
              <a:ext uri="{FF2B5EF4-FFF2-40B4-BE49-F238E27FC236}">
                <a16:creationId xmlns:a16="http://schemas.microsoft.com/office/drawing/2014/main" id="{6199E94D-E1B5-E94A-B17E-D0F447A84104}"/>
              </a:ext>
            </a:extLst>
          </p:cNvPr>
          <p:cNvSpPr txBox="1"/>
          <p:nvPr/>
        </p:nvSpPr>
        <p:spPr>
          <a:xfrm>
            <a:off x="4085617" y="-33310"/>
            <a:ext cx="411892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Model</a:t>
            </a:r>
            <a:endParaRPr lang="th-TH" sz="2800" dirty="0"/>
          </a:p>
          <a:p>
            <a:endParaRPr lang="en-TH" sz="2400" dirty="0"/>
          </a:p>
        </p:txBody>
      </p:sp>
      <p:sp>
        <p:nvSpPr>
          <p:cNvPr id="6" name="TextBox 5">
            <a:extLst>
              <a:ext uri="{FF2B5EF4-FFF2-40B4-BE49-F238E27FC236}">
                <a16:creationId xmlns:a16="http://schemas.microsoft.com/office/drawing/2014/main" id="{3DA04787-3B08-944E-91FF-E49FCCA68EEF}"/>
              </a:ext>
            </a:extLst>
          </p:cNvPr>
          <p:cNvSpPr txBox="1"/>
          <p:nvPr/>
        </p:nvSpPr>
        <p:spPr>
          <a:xfrm>
            <a:off x="8204544"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Evaluate</a:t>
            </a:r>
            <a:endParaRPr lang="th-TH" sz="2800" dirty="0"/>
          </a:p>
          <a:p>
            <a:endParaRPr lang="en-TH" sz="2400" dirty="0"/>
          </a:p>
        </p:txBody>
      </p:sp>
      <p:pic>
        <p:nvPicPr>
          <p:cNvPr id="8" name="Picture 7" descr="Graphical user interface, text, application, email&#10;&#10;Description automatically generated">
            <a:extLst>
              <a:ext uri="{FF2B5EF4-FFF2-40B4-BE49-F238E27FC236}">
                <a16:creationId xmlns:a16="http://schemas.microsoft.com/office/drawing/2014/main" id="{FC9EB924-C4CF-AD4A-AA94-F14A7D113BD9}"/>
              </a:ext>
            </a:extLst>
          </p:cNvPr>
          <p:cNvPicPr>
            <a:picLocks noChangeAspect="1"/>
          </p:cNvPicPr>
          <p:nvPr/>
        </p:nvPicPr>
        <p:blipFill>
          <a:blip r:embed="rId2"/>
          <a:stretch>
            <a:fillRect/>
          </a:stretch>
        </p:blipFill>
        <p:spPr>
          <a:xfrm>
            <a:off x="226512" y="1595134"/>
            <a:ext cx="7115574" cy="3667731"/>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1A1C6155-6B80-1A48-A327-FC7143729BF8}"/>
              </a:ext>
            </a:extLst>
          </p:cNvPr>
          <p:cNvPicPr>
            <a:picLocks noChangeAspect="1"/>
          </p:cNvPicPr>
          <p:nvPr/>
        </p:nvPicPr>
        <p:blipFill>
          <a:blip r:embed="rId3"/>
          <a:stretch>
            <a:fillRect/>
          </a:stretch>
        </p:blipFill>
        <p:spPr>
          <a:xfrm>
            <a:off x="7620883" y="1825525"/>
            <a:ext cx="4118927" cy="3206950"/>
          </a:xfrm>
          <a:prstGeom prst="rect">
            <a:avLst/>
          </a:prstGeom>
        </p:spPr>
      </p:pic>
    </p:spTree>
    <p:extLst>
      <p:ext uri="{BB962C8B-B14F-4D97-AF65-F5344CB8AC3E}">
        <p14:creationId xmlns:p14="http://schemas.microsoft.com/office/powerpoint/2010/main" val="2037636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6AEEB8-09D5-7243-BFE8-5E71F41F914A}"/>
              </a:ext>
            </a:extLst>
          </p:cNvPr>
          <p:cNvSpPr txBox="1"/>
          <p:nvPr/>
        </p:nvSpPr>
        <p:spPr>
          <a:xfrm>
            <a:off x="-33310" y="-33309"/>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Handle</a:t>
            </a:r>
            <a:r>
              <a:rPr lang="th-TH" sz="2800" dirty="0"/>
              <a:t> Data</a:t>
            </a:r>
          </a:p>
          <a:p>
            <a:endParaRPr lang="en-TH" sz="2400" dirty="0"/>
          </a:p>
        </p:txBody>
      </p:sp>
      <p:sp>
        <p:nvSpPr>
          <p:cNvPr id="5" name="TextBox 4">
            <a:extLst>
              <a:ext uri="{FF2B5EF4-FFF2-40B4-BE49-F238E27FC236}">
                <a16:creationId xmlns:a16="http://schemas.microsoft.com/office/drawing/2014/main" id="{47C3DBCD-5231-EC4D-8365-D3462B887F91}"/>
              </a:ext>
            </a:extLst>
          </p:cNvPr>
          <p:cNvSpPr txBox="1"/>
          <p:nvPr/>
        </p:nvSpPr>
        <p:spPr>
          <a:xfrm>
            <a:off x="4085617" y="-33310"/>
            <a:ext cx="411892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Model</a:t>
            </a:r>
            <a:endParaRPr lang="th-TH" sz="2800" dirty="0"/>
          </a:p>
          <a:p>
            <a:endParaRPr lang="en-TH" sz="2400" dirty="0"/>
          </a:p>
        </p:txBody>
      </p:sp>
      <p:sp>
        <p:nvSpPr>
          <p:cNvPr id="6" name="TextBox 5">
            <a:extLst>
              <a:ext uri="{FF2B5EF4-FFF2-40B4-BE49-F238E27FC236}">
                <a16:creationId xmlns:a16="http://schemas.microsoft.com/office/drawing/2014/main" id="{CBD0E8D6-90A2-A641-8C07-7A5D8C96AF9C}"/>
              </a:ext>
            </a:extLst>
          </p:cNvPr>
          <p:cNvSpPr txBox="1"/>
          <p:nvPr/>
        </p:nvSpPr>
        <p:spPr>
          <a:xfrm>
            <a:off x="8204544"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Evaluate</a:t>
            </a:r>
            <a:endParaRPr lang="th-TH" sz="2800" dirty="0"/>
          </a:p>
          <a:p>
            <a:endParaRPr lang="en-TH" sz="2400" dirty="0"/>
          </a:p>
        </p:txBody>
      </p:sp>
      <p:pic>
        <p:nvPicPr>
          <p:cNvPr id="10" name="Picture 9" descr="Graphical user interface, text, application, email&#10;&#10;Description automatically generated">
            <a:extLst>
              <a:ext uri="{FF2B5EF4-FFF2-40B4-BE49-F238E27FC236}">
                <a16:creationId xmlns:a16="http://schemas.microsoft.com/office/drawing/2014/main" id="{F0BE472D-AFCD-CE44-8235-242121EC3018}"/>
              </a:ext>
            </a:extLst>
          </p:cNvPr>
          <p:cNvPicPr>
            <a:picLocks noChangeAspect="1"/>
          </p:cNvPicPr>
          <p:nvPr/>
        </p:nvPicPr>
        <p:blipFill>
          <a:blip r:embed="rId2"/>
          <a:stretch>
            <a:fillRect/>
          </a:stretch>
        </p:blipFill>
        <p:spPr>
          <a:xfrm>
            <a:off x="953752" y="2152495"/>
            <a:ext cx="10382655" cy="3186050"/>
          </a:xfrm>
          <a:prstGeom prst="rect">
            <a:avLst/>
          </a:prstGeom>
        </p:spPr>
      </p:pic>
    </p:spTree>
    <p:extLst>
      <p:ext uri="{BB962C8B-B14F-4D97-AF65-F5344CB8AC3E}">
        <p14:creationId xmlns:p14="http://schemas.microsoft.com/office/powerpoint/2010/main" val="2670070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D27F43-84F1-BA4F-8337-77D46743C747}"/>
              </a:ext>
            </a:extLst>
          </p:cNvPr>
          <p:cNvSpPr txBox="1"/>
          <p:nvPr/>
        </p:nvSpPr>
        <p:spPr>
          <a:xfrm>
            <a:off x="-33310" y="-33309"/>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Handle</a:t>
            </a:r>
            <a:r>
              <a:rPr lang="th-TH" sz="2800" dirty="0"/>
              <a:t> Data</a:t>
            </a:r>
          </a:p>
          <a:p>
            <a:endParaRPr lang="en-TH" sz="2400" dirty="0"/>
          </a:p>
        </p:txBody>
      </p:sp>
      <p:sp>
        <p:nvSpPr>
          <p:cNvPr id="5" name="TextBox 4">
            <a:extLst>
              <a:ext uri="{FF2B5EF4-FFF2-40B4-BE49-F238E27FC236}">
                <a16:creationId xmlns:a16="http://schemas.microsoft.com/office/drawing/2014/main" id="{B8A183C1-FD9A-F14E-8563-954902D71BCD}"/>
              </a:ext>
            </a:extLst>
          </p:cNvPr>
          <p:cNvSpPr txBox="1"/>
          <p:nvPr/>
        </p:nvSpPr>
        <p:spPr>
          <a:xfrm>
            <a:off x="4085617" y="-33310"/>
            <a:ext cx="411892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Model</a:t>
            </a:r>
            <a:endParaRPr lang="th-TH" sz="2800" dirty="0"/>
          </a:p>
          <a:p>
            <a:endParaRPr lang="en-TH" sz="2400" dirty="0"/>
          </a:p>
        </p:txBody>
      </p:sp>
      <p:sp>
        <p:nvSpPr>
          <p:cNvPr id="6" name="TextBox 5">
            <a:extLst>
              <a:ext uri="{FF2B5EF4-FFF2-40B4-BE49-F238E27FC236}">
                <a16:creationId xmlns:a16="http://schemas.microsoft.com/office/drawing/2014/main" id="{9090711C-4599-9B42-B135-6807042C8A99}"/>
              </a:ext>
            </a:extLst>
          </p:cNvPr>
          <p:cNvSpPr txBox="1"/>
          <p:nvPr/>
        </p:nvSpPr>
        <p:spPr>
          <a:xfrm>
            <a:off x="8204544"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Evaluate</a:t>
            </a:r>
            <a:endParaRPr lang="th-TH" sz="2800" dirty="0"/>
          </a:p>
          <a:p>
            <a:endParaRPr lang="en-TH" sz="2400" dirty="0"/>
          </a:p>
        </p:txBody>
      </p:sp>
      <p:pic>
        <p:nvPicPr>
          <p:cNvPr id="8" name="Picture 7" descr="Table&#10;&#10;Description automatically generated">
            <a:extLst>
              <a:ext uri="{FF2B5EF4-FFF2-40B4-BE49-F238E27FC236}">
                <a16:creationId xmlns:a16="http://schemas.microsoft.com/office/drawing/2014/main" id="{6DC079DE-1837-0048-91FB-BC67D2E4679D}"/>
              </a:ext>
            </a:extLst>
          </p:cNvPr>
          <p:cNvPicPr>
            <a:picLocks noChangeAspect="1"/>
          </p:cNvPicPr>
          <p:nvPr/>
        </p:nvPicPr>
        <p:blipFill>
          <a:blip r:embed="rId2"/>
          <a:stretch>
            <a:fillRect/>
          </a:stretch>
        </p:blipFill>
        <p:spPr>
          <a:xfrm>
            <a:off x="2996118" y="1590131"/>
            <a:ext cx="6855433" cy="4629355"/>
          </a:xfrm>
          <a:prstGeom prst="rect">
            <a:avLst/>
          </a:prstGeom>
        </p:spPr>
      </p:pic>
    </p:spTree>
    <p:extLst>
      <p:ext uri="{BB962C8B-B14F-4D97-AF65-F5344CB8AC3E}">
        <p14:creationId xmlns:p14="http://schemas.microsoft.com/office/powerpoint/2010/main" val="136437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CE79A6-E6CC-5049-8FFD-13E72D7A4BB9}"/>
              </a:ext>
            </a:extLst>
          </p:cNvPr>
          <p:cNvSpPr txBox="1"/>
          <p:nvPr/>
        </p:nvSpPr>
        <p:spPr>
          <a:xfrm>
            <a:off x="-33310" y="-33309"/>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Handle</a:t>
            </a:r>
            <a:r>
              <a:rPr lang="th-TH" sz="2800" dirty="0"/>
              <a:t> Data</a:t>
            </a:r>
          </a:p>
          <a:p>
            <a:endParaRPr lang="en-TH" sz="2400" dirty="0"/>
          </a:p>
        </p:txBody>
      </p:sp>
      <p:sp>
        <p:nvSpPr>
          <p:cNvPr id="5" name="TextBox 4">
            <a:extLst>
              <a:ext uri="{FF2B5EF4-FFF2-40B4-BE49-F238E27FC236}">
                <a16:creationId xmlns:a16="http://schemas.microsoft.com/office/drawing/2014/main" id="{319EF73A-B2AD-B444-BDA7-7402E68E3F6E}"/>
              </a:ext>
            </a:extLst>
          </p:cNvPr>
          <p:cNvSpPr txBox="1"/>
          <p:nvPr/>
        </p:nvSpPr>
        <p:spPr>
          <a:xfrm>
            <a:off x="4085617" y="-33310"/>
            <a:ext cx="411892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Model</a:t>
            </a:r>
            <a:endParaRPr lang="th-TH" sz="2800" dirty="0"/>
          </a:p>
          <a:p>
            <a:endParaRPr lang="en-TH" sz="2400" dirty="0"/>
          </a:p>
        </p:txBody>
      </p:sp>
      <p:sp>
        <p:nvSpPr>
          <p:cNvPr id="6" name="TextBox 5">
            <a:extLst>
              <a:ext uri="{FF2B5EF4-FFF2-40B4-BE49-F238E27FC236}">
                <a16:creationId xmlns:a16="http://schemas.microsoft.com/office/drawing/2014/main" id="{0799CC0F-8BFF-6643-BBA0-090D93ACDE72}"/>
              </a:ext>
            </a:extLst>
          </p:cNvPr>
          <p:cNvSpPr txBox="1"/>
          <p:nvPr/>
        </p:nvSpPr>
        <p:spPr>
          <a:xfrm>
            <a:off x="8204544"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Evaluate</a:t>
            </a:r>
            <a:endParaRPr lang="th-TH" sz="2800" dirty="0"/>
          </a:p>
          <a:p>
            <a:endParaRPr lang="en-TH" sz="2400" dirty="0"/>
          </a:p>
        </p:txBody>
      </p:sp>
      <p:pic>
        <p:nvPicPr>
          <p:cNvPr id="8" name="Picture 7" descr="Graphical user interface, text, application, email&#10;&#10;Description automatically generated">
            <a:extLst>
              <a:ext uri="{FF2B5EF4-FFF2-40B4-BE49-F238E27FC236}">
                <a16:creationId xmlns:a16="http://schemas.microsoft.com/office/drawing/2014/main" id="{9BF87388-7641-1E48-AC1D-D94DB773AB4A}"/>
              </a:ext>
            </a:extLst>
          </p:cNvPr>
          <p:cNvPicPr>
            <a:picLocks noChangeAspect="1"/>
          </p:cNvPicPr>
          <p:nvPr/>
        </p:nvPicPr>
        <p:blipFill>
          <a:blip r:embed="rId2"/>
          <a:stretch>
            <a:fillRect/>
          </a:stretch>
        </p:blipFill>
        <p:spPr>
          <a:xfrm>
            <a:off x="1403350" y="1891625"/>
            <a:ext cx="9385300" cy="3619500"/>
          </a:xfrm>
          <a:prstGeom prst="rect">
            <a:avLst/>
          </a:prstGeom>
        </p:spPr>
      </p:pic>
    </p:spTree>
    <p:extLst>
      <p:ext uri="{BB962C8B-B14F-4D97-AF65-F5344CB8AC3E}">
        <p14:creationId xmlns:p14="http://schemas.microsoft.com/office/powerpoint/2010/main" val="260095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E5A7C6-BCCE-9D47-B824-0D2B40374C38}"/>
              </a:ext>
            </a:extLst>
          </p:cNvPr>
          <p:cNvSpPr txBox="1"/>
          <p:nvPr/>
        </p:nvSpPr>
        <p:spPr>
          <a:xfrm>
            <a:off x="-33310" y="-33309"/>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Handle</a:t>
            </a:r>
            <a:r>
              <a:rPr lang="th-TH" sz="2800" dirty="0"/>
              <a:t> Data</a:t>
            </a:r>
          </a:p>
          <a:p>
            <a:endParaRPr lang="en-TH" sz="2400" dirty="0"/>
          </a:p>
        </p:txBody>
      </p:sp>
      <p:sp>
        <p:nvSpPr>
          <p:cNvPr id="5" name="TextBox 4">
            <a:extLst>
              <a:ext uri="{FF2B5EF4-FFF2-40B4-BE49-F238E27FC236}">
                <a16:creationId xmlns:a16="http://schemas.microsoft.com/office/drawing/2014/main" id="{9C5F2BEB-DF40-0244-8277-EC596DAB73D8}"/>
              </a:ext>
            </a:extLst>
          </p:cNvPr>
          <p:cNvSpPr txBox="1"/>
          <p:nvPr/>
        </p:nvSpPr>
        <p:spPr>
          <a:xfrm>
            <a:off x="4085617"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Model</a:t>
            </a:r>
            <a:endParaRPr lang="th-TH" sz="2800" dirty="0"/>
          </a:p>
          <a:p>
            <a:endParaRPr lang="en-TH" sz="2400" dirty="0"/>
          </a:p>
        </p:txBody>
      </p:sp>
      <p:sp>
        <p:nvSpPr>
          <p:cNvPr id="6" name="TextBox 5">
            <a:extLst>
              <a:ext uri="{FF2B5EF4-FFF2-40B4-BE49-F238E27FC236}">
                <a16:creationId xmlns:a16="http://schemas.microsoft.com/office/drawing/2014/main" id="{5EE875CB-6060-DB40-AB5D-4577706ED7AC}"/>
              </a:ext>
            </a:extLst>
          </p:cNvPr>
          <p:cNvSpPr txBox="1"/>
          <p:nvPr/>
        </p:nvSpPr>
        <p:spPr>
          <a:xfrm>
            <a:off x="8204544" y="-33310"/>
            <a:ext cx="411892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Evaluate</a:t>
            </a:r>
            <a:endParaRPr lang="th-TH" sz="2800" dirty="0"/>
          </a:p>
          <a:p>
            <a:endParaRPr lang="en-TH" sz="2400" dirty="0"/>
          </a:p>
        </p:txBody>
      </p:sp>
      <p:pic>
        <p:nvPicPr>
          <p:cNvPr id="8" name="Picture 7" descr="Graphical user interface, text, application, email&#10;&#10;Description automatically generated">
            <a:extLst>
              <a:ext uri="{FF2B5EF4-FFF2-40B4-BE49-F238E27FC236}">
                <a16:creationId xmlns:a16="http://schemas.microsoft.com/office/drawing/2014/main" id="{F9275C20-90F6-5740-A57E-751FA4687AED}"/>
              </a:ext>
            </a:extLst>
          </p:cNvPr>
          <p:cNvPicPr>
            <a:picLocks noChangeAspect="1"/>
          </p:cNvPicPr>
          <p:nvPr/>
        </p:nvPicPr>
        <p:blipFill>
          <a:blip r:embed="rId2"/>
          <a:stretch>
            <a:fillRect/>
          </a:stretch>
        </p:blipFill>
        <p:spPr>
          <a:xfrm>
            <a:off x="3073400" y="2171700"/>
            <a:ext cx="6045200" cy="2514600"/>
          </a:xfrm>
          <a:prstGeom prst="rect">
            <a:avLst/>
          </a:prstGeom>
        </p:spPr>
      </p:pic>
    </p:spTree>
    <p:extLst>
      <p:ext uri="{BB962C8B-B14F-4D97-AF65-F5344CB8AC3E}">
        <p14:creationId xmlns:p14="http://schemas.microsoft.com/office/powerpoint/2010/main" val="437261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3A7F9-4726-BE4F-BCA0-171F54F67B68}"/>
              </a:ext>
            </a:extLst>
          </p:cNvPr>
          <p:cNvSpPr txBox="1"/>
          <p:nvPr/>
        </p:nvSpPr>
        <p:spPr>
          <a:xfrm>
            <a:off x="-33310" y="-33309"/>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Handle</a:t>
            </a:r>
            <a:r>
              <a:rPr lang="th-TH" sz="2800" dirty="0"/>
              <a:t> Data</a:t>
            </a:r>
          </a:p>
          <a:p>
            <a:endParaRPr lang="en-TH" sz="2400" dirty="0"/>
          </a:p>
        </p:txBody>
      </p:sp>
      <p:sp>
        <p:nvSpPr>
          <p:cNvPr id="5" name="TextBox 4">
            <a:extLst>
              <a:ext uri="{FF2B5EF4-FFF2-40B4-BE49-F238E27FC236}">
                <a16:creationId xmlns:a16="http://schemas.microsoft.com/office/drawing/2014/main" id="{BBD6DFB9-75C2-B34D-BA6A-1D5E9C26A079}"/>
              </a:ext>
            </a:extLst>
          </p:cNvPr>
          <p:cNvSpPr txBox="1"/>
          <p:nvPr/>
        </p:nvSpPr>
        <p:spPr>
          <a:xfrm>
            <a:off x="4085617"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Model</a:t>
            </a:r>
            <a:endParaRPr lang="th-TH" sz="2800" dirty="0"/>
          </a:p>
          <a:p>
            <a:endParaRPr lang="en-TH" sz="2400" dirty="0"/>
          </a:p>
        </p:txBody>
      </p:sp>
      <p:sp>
        <p:nvSpPr>
          <p:cNvPr id="6" name="TextBox 5">
            <a:extLst>
              <a:ext uri="{FF2B5EF4-FFF2-40B4-BE49-F238E27FC236}">
                <a16:creationId xmlns:a16="http://schemas.microsoft.com/office/drawing/2014/main" id="{816B85F4-207A-3848-B204-9E745D9A3DB6}"/>
              </a:ext>
            </a:extLst>
          </p:cNvPr>
          <p:cNvSpPr txBox="1"/>
          <p:nvPr/>
        </p:nvSpPr>
        <p:spPr>
          <a:xfrm>
            <a:off x="8204544" y="-33310"/>
            <a:ext cx="411892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Evaluate</a:t>
            </a:r>
            <a:endParaRPr lang="th-TH" sz="2800" dirty="0"/>
          </a:p>
          <a:p>
            <a:endParaRPr lang="en-TH" sz="2400" dirty="0"/>
          </a:p>
        </p:txBody>
      </p:sp>
      <p:pic>
        <p:nvPicPr>
          <p:cNvPr id="8" name="Picture 7" descr="Graphical user interface, text, application, email&#10;&#10;Description automatically generated">
            <a:extLst>
              <a:ext uri="{FF2B5EF4-FFF2-40B4-BE49-F238E27FC236}">
                <a16:creationId xmlns:a16="http://schemas.microsoft.com/office/drawing/2014/main" id="{ECE534F4-D7D4-E643-94E4-D5DC108019F3}"/>
              </a:ext>
            </a:extLst>
          </p:cNvPr>
          <p:cNvPicPr>
            <a:picLocks noChangeAspect="1"/>
          </p:cNvPicPr>
          <p:nvPr/>
        </p:nvPicPr>
        <p:blipFill>
          <a:blip r:embed="rId2"/>
          <a:stretch>
            <a:fillRect/>
          </a:stretch>
        </p:blipFill>
        <p:spPr>
          <a:xfrm>
            <a:off x="1360048" y="1922351"/>
            <a:ext cx="9471903" cy="4189726"/>
          </a:xfrm>
          <a:prstGeom prst="rect">
            <a:avLst/>
          </a:prstGeom>
        </p:spPr>
      </p:pic>
    </p:spTree>
    <p:extLst>
      <p:ext uri="{BB962C8B-B14F-4D97-AF65-F5344CB8AC3E}">
        <p14:creationId xmlns:p14="http://schemas.microsoft.com/office/powerpoint/2010/main" val="43583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74A292E-B2E6-4C32-8A7D-5F6A359AFB39}"/>
              </a:ext>
            </a:extLst>
          </p:cNvPr>
          <p:cNvSpPr>
            <a:spLocks noGrp="1"/>
          </p:cNvSpPr>
          <p:nvPr>
            <p:ph type="ctrTitle"/>
          </p:nvPr>
        </p:nvSpPr>
        <p:spPr>
          <a:xfrm>
            <a:off x="793159" y="1377146"/>
            <a:ext cx="4076460" cy="3626217"/>
          </a:xfrm>
        </p:spPr>
        <p:txBody>
          <a:bodyPr anchor="b">
            <a:normAutofit/>
          </a:bodyPr>
          <a:lstStyle/>
          <a:p>
            <a:pPr algn="r"/>
            <a:r>
              <a:rPr lang="en-US" sz="5000" b="1">
                <a:solidFill>
                  <a:srgbClr val="FFFFFF"/>
                </a:solidFill>
                <a:latin typeface="Bahnschrift Condensed" panose="020B0502040204020203" pitchFamily="34" charset="0"/>
              </a:rPr>
              <a:t>Text Classification with BERT fine-tuning with PyTorch </a:t>
            </a:r>
          </a:p>
        </p:txBody>
      </p:sp>
      <p:pic>
        <p:nvPicPr>
          <p:cNvPr id="11270" name="Picture 6" descr="Hugging Face Company and Culture Profile — SheCanCode">
            <a:extLst>
              <a:ext uri="{FF2B5EF4-FFF2-40B4-BE49-F238E27FC236}">
                <a16:creationId xmlns:a16="http://schemas.microsoft.com/office/drawing/2014/main" id="{C3C8846B-855E-4764-A3C6-75D192DAD1CF}"/>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backgroundRemoval t="10000" b="90000" l="10000" r="90000">
                        <a14:foregroundMark x1="12335" y1="82374" x2="16766" y2="81295"/>
                        <a14:foregroundMark x1="20120" y1="82734" x2="20120" y2="82734"/>
                        <a14:foregroundMark x1="31138" y1="82734" x2="31138" y2="82734"/>
                        <a14:foregroundMark x1="34491" y1="83094" x2="34491" y2="83094"/>
                        <a14:foregroundMark x1="41198" y1="80755" x2="41198" y2="80755"/>
                        <a14:foregroundMark x1="45389" y1="80755" x2="45389" y2="80755"/>
                        <a14:foregroundMark x1="51737" y1="81115" x2="51737" y2="81115"/>
                        <a14:foregroundMark x1="63353" y1="78417" x2="63353" y2="78417"/>
                        <a14:foregroundMark x1="69102" y1="79676" x2="69102" y2="79676"/>
                        <a14:foregroundMark x1="74491" y1="78957" x2="74491" y2="78957"/>
                        <a14:foregroundMark x1="82275" y1="78058" x2="82275" y2="78058"/>
                        <a14:backgroundMark x1="69820" y1="82014" x2="69820" y2="82014"/>
                      </a14:backgroundRemoval>
                    </a14:imgEffect>
                  </a14:imgLayer>
                </a14:imgProps>
              </a:ext>
              <a:ext uri="{28A0092B-C50C-407E-A947-70E740481C1C}">
                <a14:useLocalDpi xmlns:a14="http://schemas.microsoft.com/office/drawing/2010/main" val="0"/>
              </a:ext>
            </a:extLst>
          </a:blip>
          <a:stretch>
            <a:fillRect/>
          </a:stretch>
        </p:blipFill>
        <p:spPr bwMode="auto">
          <a:xfrm>
            <a:off x="5665054" y="1746303"/>
            <a:ext cx="5778914" cy="3842978"/>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8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81"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8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84" name="Straight Connector 8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961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854146B-8C49-4F81-8060-308B1FC52EA0}"/>
              </a:ext>
            </a:extLst>
          </p:cNvPr>
          <p:cNvSpPr/>
          <p:nvPr/>
        </p:nvSpPr>
        <p:spPr>
          <a:xfrm>
            <a:off x="4032332" y="565398"/>
            <a:ext cx="4127335" cy="798286"/>
          </a:xfrm>
          <a:prstGeom prst="roundRect">
            <a:avLst/>
          </a:prstGeom>
          <a:solidFill>
            <a:srgbClr val="26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Data Preprocessing</a:t>
            </a:r>
          </a:p>
        </p:txBody>
      </p:sp>
      <p:sp>
        <p:nvSpPr>
          <p:cNvPr id="7" name="Rectangle: Rounded Corners 6">
            <a:extLst>
              <a:ext uri="{FF2B5EF4-FFF2-40B4-BE49-F238E27FC236}">
                <a16:creationId xmlns:a16="http://schemas.microsoft.com/office/drawing/2014/main" id="{4F84EDE6-4B22-489C-84AA-F78DE69493B6}"/>
              </a:ext>
            </a:extLst>
          </p:cNvPr>
          <p:cNvSpPr/>
          <p:nvPr/>
        </p:nvSpPr>
        <p:spPr>
          <a:xfrm>
            <a:off x="4032332" y="2555704"/>
            <a:ext cx="4127335" cy="798286"/>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Tokenize</a:t>
            </a:r>
          </a:p>
        </p:txBody>
      </p:sp>
      <p:sp>
        <p:nvSpPr>
          <p:cNvPr id="8" name="Rectangle: Rounded Corners 7">
            <a:extLst>
              <a:ext uri="{FF2B5EF4-FFF2-40B4-BE49-F238E27FC236}">
                <a16:creationId xmlns:a16="http://schemas.microsoft.com/office/drawing/2014/main" id="{D2755528-F9BD-4714-893B-2FD068EF659E}"/>
              </a:ext>
            </a:extLst>
          </p:cNvPr>
          <p:cNvSpPr/>
          <p:nvPr/>
        </p:nvSpPr>
        <p:spPr>
          <a:xfrm>
            <a:off x="4032332" y="3550857"/>
            <a:ext cx="4127335" cy="798286"/>
          </a:xfrm>
          <a:prstGeom prst="roundRect">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Train, Validation and Test Split</a:t>
            </a:r>
          </a:p>
        </p:txBody>
      </p:sp>
      <p:sp>
        <p:nvSpPr>
          <p:cNvPr id="9" name="Rectangle: Rounded Corners 8">
            <a:extLst>
              <a:ext uri="{FF2B5EF4-FFF2-40B4-BE49-F238E27FC236}">
                <a16:creationId xmlns:a16="http://schemas.microsoft.com/office/drawing/2014/main" id="{726479AD-CC51-4946-90D8-0DCFDB05963F}"/>
              </a:ext>
            </a:extLst>
          </p:cNvPr>
          <p:cNvSpPr/>
          <p:nvPr/>
        </p:nvSpPr>
        <p:spPr>
          <a:xfrm>
            <a:off x="4032332" y="1560551"/>
            <a:ext cx="4127335" cy="798286"/>
          </a:xfrm>
          <a:prstGeom prst="round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Word segmentation</a:t>
            </a:r>
          </a:p>
        </p:txBody>
      </p:sp>
      <p:sp>
        <p:nvSpPr>
          <p:cNvPr id="10" name="Rectangle: Rounded Corners 9">
            <a:extLst>
              <a:ext uri="{FF2B5EF4-FFF2-40B4-BE49-F238E27FC236}">
                <a16:creationId xmlns:a16="http://schemas.microsoft.com/office/drawing/2014/main" id="{4520BC73-46DD-4C5E-9744-E28C25E9E86F}"/>
              </a:ext>
            </a:extLst>
          </p:cNvPr>
          <p:cNvSpPr/>
          <p:nvPr/>
        </p:nvSpPr>
        <p:spPr>
          <a:xfrm>
            <a:off x="4032331" y="4546010"/>
            <a:ext cx="4127335" cy="798286"/>
          </a:xfrm>
          <a:prstGeom prst="roundRect">
            <a:avLst/>
          </a:prstGeom>
          <a:solidFill>
            <a:srgbClr val="E7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Data Loader</a:t>
            </a:r>
          </a:p>
        </p:txBody>
      </p:sp>
      <p:sp>
        <p:nvSpPr>
          <p:cNvPr id="11" name="Rectangle: Rounded Corners 10">
            <a:extLst>
              <a:ext uri="{FF2B5EF4-FFF2-40B4-BE49-F238E27FC236}">
                <a16:creationId xmlns:a16="http://schemas.microsoft.com/office/drawing/2014/main" id="{D8BDD7DA-1DD1-4CFF-B57E-B0D24D8097C4}"/>
              </a:ext>
            </a:extLst>
          </p:cNvPr>
          <p:cNvSpPr/>
          <p:nvPr/>
        </p:nvSpPr>
        <p:spPr>
          <a:xfrm>
            <a:off x="4032330" y="5541161"/>
            <a:ext cx="4127335" cy="798286"/>
          </a:xfrm>
          <a:prstGeom prst="roundRect">
            <a:avLst/>
          </a:prstGeom>
          <a:solidFill>
            <a:srgbClr val="AA3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Bahnschrift SemiBold" panose="020B0502040204020203" pitchFamily="34" charset="0"/>
              </a:rPr>
              <a:t>Training model</a:t>
            </a:r>
          </a:p>
        </p:txBody>
      </p:sp>
    </p:spTree>
    <p:extLst>
      <p:ext uri="{BB962C8B-B14F-4D97-AF65-F5344CB8AC3E}">
        <p14:creationId xmlns:p14="http://schemas.microsoft.com/office/powerpoint/2010/main" val="2820465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Dataset</a:t>
            </a:r>
          </a:p>
        </p:txBody>
      </p:sp>
      <p:pic>
        <p:nvPicPr>
          <p:cNvPr id="14" name="Picture 13">
            <a:extLst>
              <a:ext uri="{FF2B5EF4-FFF2-40B4-BE49-F238E27FC236}">
                <a16:creationId xmlns:a16="http://schemas.microsoft.com/office/drawing/2014/main" id="{E826CD14-E399-4040-B5BC-440260695677}"/>
              </a:ext>
            </a:extLst>
          </p:cNvPr>
          <p:cNvPicPr>
            <a:picLocks noChangeAspect="1"/>
          </p:cNvPicPr>
          <p:nvPr/>
        </p:nvPicPr>
        <p:blipFill>
          <a:blip r:embed="rId2"/>
          <a:stretch>
            <a:fillRect/>
          </a:stretch>
        </p:blipFill>
        <p:spPr>
          <a:xfrm>
            <a:off x="569261" y="1596572"/>
            <a:ext cx="5061340" cy="2426502"/>
          </a:xfrm>
          <a:prstGeom prst="rect">
            <a:avLst/>
          </a:prstGeom>
        </p:spPr>
      </p:pic>
      <p:pic>
        <p:nvPicPr>
          <p:cNvPr id="16" name="Picture 15">
            <a:extLst>
              <a:ext uri="{FF2B5EF4-FFF2-40B4-BE49-F238E27FC236}">
                <a16:creationId xmlns:a16="http://schemas.microsoft.com/office/drawing/2014/main" id="{3DEA1159-BC1E-41DE-A7AE-BB2FCA34FA94}"/>
              </a:ext>
            </a:extLst>
          </p:cNvPr>
          <p:cNvPicPr>
            <a:picLocks noChangeAspect="1"/>
          </p:cNvPicPr>
          <p:nvPr/>
        </p:nvPicPr>
        <p:blipFill>
          <a:blip r:embed="rId3"/>
          <a:stretch>
            <a:fillRect/>
          </a:stretch>
        </p:blipFill>
        <p:spPr>
          <a:xfrm>
            <a:off x="6323044" y="1596572"/>
            <a:ext cx="5525796" cy="3868056"/>
          </a:xfrm>
          <a:prstGeom prst="rect">
            <a:avLst/>
          </a:prstGeom>
        </p:spPr>
      </p:pic>
      <p:sp>
        <p:nvSpPr>
          <p:cNvPr id="17" name="TextBox 16">
            <a:extLst>
              <a:ext uri="{FF2B5EF4-FFF2-40B4-BE49-F238E27FC236}">
                <a16:creationId xmlns:a16="http://schemas.microsoft.com/office/drawing/2014/main" id="{EEF0C677-055B-45EE-B850-8EC959128C65}"/>
              </a:ext>
            </a:extLst>
          </p:cNvPr>
          <p:cNvSpPr txBox="1"/>
          <p:nvPr/>
        </p:nvSpPr>
        <p:spPr>
          <a:xfrm flipH="1">
            <a:off x="7514444" y="1899311"/>
            <a:ext cx="990927" cy="369332"/>
          </a:xfrm>
          <a:prstGeom prst="rect">
            <a:avLst/>
          </a:prstGeom>
          <a:noFill/>
        </p:spPr>
        <p:txBody>
          <a:bodyPr wrap="square" rtlCol="0">
            <a:spAutoFit/>
          </a:bodyPr>
          <a:lstStyle/>
          <a:p>
            <a:pPr algn="ctr"/>
            <a:r>
              <a:rPr lang="en-US" b="1" dirty="0">
                <a:latin typeface="Bahnschrift SemiBold" panose="020B0502040204020203" pitchFamily="34" charset="0"/>
              </a:rPr>
              <a:t>2089</a:t>
            </a:r>
          </a:p>
        </p:txBody>
      </p:sp>
      <p:sp>
        <p:nvSpPr>
          <p:cNvPr id="19" name="TextBox 18">
            <a:extLst>
              <a:ext uri="{FF2B5EF4-FFF2-40B4-BE49-F238E27FC236}">
                <a16:creationId xmlns:a16="http://schemas.microsoft.com/office/drawing/2014/main" id="{35212F13-371C-41B6-B647-9C15A47BF624}"/>
              </a:ext>
            </a:extLst>
          </p:cNvPr>
          <p:cNvSpPr txBox="1"/>
          <p:nvPr/>
        </p:nvSpPr>
        <p:spPr>
          <a:xfrm flipH="1">
            <a:off x="10047188" y="1538415"/>
            <a:ext cx="990927" cy="369332"/>
          </a:xfrm>
          <a:prstGeom prst="rect">
            <a:avLst/>
          </a:prstGeom>
          <a:noFill/>
        </p:spPr>
        <p:txBody>
          <a:bodyPr wrap="square" rtlCol="0">
            <a:spAutoFit/>
          </a:bodyPr>
          <a:lstStyle/>
          <a:p>
            <a:pPr algn="ctr"/>
            <a:r>
              <a:rPr lang="en-US" b="1" dirty="0">
                <a:latin typeface="Bahnschrift SemiBold" panose="020B0502040204020203" pitchFamily="34" charset="0"/>
              </a:rPr>
              <a:t>2348</a:t>
            </a:r>
          </a:p>
        </p:txBody>
      </p:sp>
      <p:pic>
        <p:nvPicPr>
          <p:cNvPr id="20" name="Picture 19">
            <a:extLst>
              <a:ext uri="{FF2B5EF4-FFF2-40B4-BE49-F238E27FC236}">
                <a16:creationId xmlns:a16="http://schemas.microsoft.com/office/drawing/2014/main" id="{25D4E260-D89B-4825-BBA3-B1F94E1B4BC5}"/>
              </a:ext>
            </a:extLst>
          </p:cNvPr>
          <p:cNvPicPr>
            <a:picLocks noChangeAspect="1"/>
          </p:cNvPicPr>
          <p:nvPr/>
        </p:nvPicPr>
        <p:blipFill>
          <a:blip r:embed="rId4"/>
          <a:stretch>
            <a:fillRect/>
          </a:stretch>
        </p:blipFill>
        <p:spPr>
          <a:xfrm>
            <a:off x="569261" y="4190382"/>
            <a:ext cx="5061340" cy="1822083"/>
          </a:xfrm>
          <a:prstGeom prst="rect">
            <a:avLst/>
          </a:prstGeom>
        </p:spPr>
      </p:pic>
    </p:spTree>
    <p:extLst>
      <p:ext uri="{BB962C8B-B14F-4D97-AF65-F5344CB8AC3E}">
        <p14:creationId xmlns:p14="http://schemas.microsoft.com/office/powerpoint/2010/main" val="1098095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D8B6-299C-45D9-9966-4AB04282DFFF}"/>
              </a:ext>
            </a:extLst>
          </p:cNvPr>
          <p:cNvSpPr>
            <a:spLocks noGrp="1"/>
          </p:cNvSpPr>
          <p:nvPr>
            <p:ph type="title"/>
          </p:nvPr>
        </p:nvSpPr>
        <p:spPr/>
        <p:txBody>
          <a:bodyPr/>
          <a:lstStyle/>
          <a:p>
            <a:r>
              <a:rPr lang="en-US" dirty="0"/>
              <a:t>Problem</a:t>
            </a:r>
            <a:endParaRPr lang="th-TH" dirty="0"/>
          </a:p>
        </p:txBody>
      </p:sp>
      <p:sp>
        <p:nvSpPr>
          <p:cNvPr id="3" name="Content Placeholder 2">
            <a:extLst>
              <a:ext uri="{FF2B5EF4-FFF2-40B4-BE49-F238E27FC236}">
                <a16:creationId xmlns:a16="http://schemas.microsoft.com/office/drawing/2014/main" id="{7526C847-2C94-4622-B6F5-EE6488EDDE50}"/>
              </a:ext>
            </a:extLst>
          </p:cNvPr>
          <p:cNvSpPr>
            <a:spLocks noGrp="1"/>
          </p:cNvSpPr>
          <p:nvPr>
            <p:ph idx="1"/>
          </p:nvPr>
        </p:nvSpPr>
        <p:spPr/>
        <p:txBody>
          <a:bodyPr>
            <a:normAutofit/>
          </a:bodyPr>
          <a:lstStyle/>
          <a:p>
            <a:r>
              <a:rPr lang="en-US" sz="2400" dirty="0"/>
              <a:t>With the rise of social media in Thailand, online toxicity is becoming not only more severe, but also more difficult to control. Many people later come to regret their negative posts as a result of problems they face, such as being fired from their jobs and losing other opportunities. Bullying and other forms of toxic behavior are difficult to remove once they have been made public. As a result, we investigated these issues in order to improve the quality of online conversion by identifying a method to distinguish hate speech from online-posting messages. </a:t>
            </a:r>
            <a:endParaRPr lang="th-TH" sz="2400" dirty="0"/>
          </a:p>
        </p:txBody>
      </p:sp>
    </p:spTree>
    <p:extLst>
      <p:ext uri="{BB962C8B-B14F-4D97-AF65-F5344CB8AC3E}">
        <p14:creationId xmlns:p14="http://schemas.microsoft.com/office/powerpoint/2010/main" val="2463273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6722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Data preprocessing :</a:t>
            </a:r>
            <a:r>
              <a:rPr lang="th-TH" dirty="0">
                <a:latin typeface="Bahnschrift SemiBold Condensed" panose="020B0502040204020203" pitchFamily="34" charset="0"/>
              </a:rPr>
              <a:t> </a:t>
            </a:r>
            <a:r>
              <a:rPr lang="en-US" dirty="0">
                <a:latin typeface="Bahnschrift SemiBold Condensed" panose="020B0502040204020203" pitchFamily="34" charset="0"/>
              </a:rPr>
              <a:t>Before Tokenization</a:t>
            </a:r>
          </a:p>
        </p:txBody>
      </p:sp>
      <p:pic>
        <p:nvPicPr>
          <p:cNvPr id="3" name="Picture 2">
            <a:extLst>
              <a:ext uri="{FF2B5EF4-FFF2-40B4-BE49-F238E27FC236}">
                <a16:creationId xmlns:a16="http://schemas.microsoft.com/office/drawing/2014/main" id="{1DB7FE78-042A-4021-B3FA-717064995426}"/>
              </a:ext>
            </a:extLst>
          </p:cNvPr>
          <p:cNvPicPr>
            <a:picLocks noChangeAspect="1"/>
          </p:cNvPicPr>
          <p:nvPr/>
        </p:nvPicPr>
        <p:blipFill>
          <a:blip r:embed="rId2"/>
          <a:stretch>
            <a:fillRect/>
          </a:stretch>
        </p:blipFill>
        <p:spPr>
          <a:xfrm>
            <a:off x="327122" y="2123951"/>
            <a:ext cx="11537756" cy="734819"/>
          </a:xfrm>
          <a:prstGeom prst="rect">
            <a:avLst/>
          </a:prstGeom>
        </p:spPr>
      </p:pic>
      <p:pic>
        <p:nvPicPr>
          <p:cNvPr id="6" name="Picture 5">
            <a:extLst>
              <a:ext uri="{FF2B5EF4-FFF2-40B4-BE49-F238E27FC236}">
                <a16:creationId xmlns:a16="http://schemas.microsoft.com/office/drawing/2014/main" id="{A529C035-5A5D-4CB7-9005-EC35026FF1D0}"/>
              </a:ext>
            </a:extLst>
          </p:cNvPr>
          <p:cNvPicPr>
            <a:picLocks noChangeAspect="1"/>
          </p:cNvPicPr>
          <p:nvPr/>
        </p:nvPicPr>
        <p:blipFill>
          <a:blip r:embed="rId3"/>
          <a:stretch>
            <a:fillRect/>
          </a:stretch>
        </p:blipFill>
        <p:spPr>
          <a:xfrm>
            <a:off x="533400" y="5151264"/>
            <a:ext cx="4886345" cy="549027"/>
          </a:xfrm>
          <a:prstGeom prst="rect">
            <a:avLst/>
          </a:prstGeom>
        </p:spPr>
      </p:pic>
      <p:pic>
        <p:nvPicPr>
          <p:cNvPr id="8" name="Picture 7">
            <a:extLst>
              <a:ext uri="{FF2B5EF4-FFF2-40B4-BE49-F238E27FC236}">
                <a16:creationId xmlns:a16="http://schemas.microsoft.com/office/drawing/2014/main" id="{FA85C02D-C24B-446E-B7C3-39399C7C3A1F}"/>
              </a:ext>
            </a:extLst>
          </p:cNvPr>
          <p:cNvPicPr>
            <a:picLocks noChangeAspect="1"/>
          </p:cNvPicPr>
          <p:nvPr/>
        </p:nvPicPr>
        <p:blipFill>
          <a:blip r:embed="rId4"/>
          <a:stretch>
            <a:fillRect/>
          </a:stretch>
        </p:blipFill>
        <p:spPr>
          <a:xfrm>
            <a:off x="6266546" y="5151264"/>
            <a:ext cx="5348736" cy="522988"/>
          </a:xfrm>
          <a:prstGeom prst="rect">
            <a:avLst/>
          </a:prstGeom>
        </p:spPr>
      </p:pic>
      <p:sp>
        <p:nvSpPr>
          <p:cNvPr id="18" name="TextBox 17">
            <a:extLst>
              <a:ext uri="{FF2B5EF4-FFF2-40B4-BE49-F238E27FC236}">
                <a16:creationId xmlns:a16="http://schemas.microsoft.com/office/drawing/2014/main" id="{47D5CBB6-3CE4-41CF-AD25-0358F5FE946A}"/>
              </a:ext>
            </a:extLst>
          </p:cNvPr>
          <p:cNvSpPr txBox="1"/>
          <p:nvPr/>
        </p:nvSpPr>
        <p:spPr>
          <a:xfrm>
            <a:off x="327121" y="1381528"/>
            <a:ext cx="3497943" cy="523220"/>
          </a:xfrm>
          <a:prstGeom prst="rect">
            <a:avLst/>
          </a:prstGeom>
          <a:noFill/>
        </p:spPr>
        <p:txBody>
          <a:bodyPr wrap="square">
            <a:spAutoFit/>
          </a:bodyPr>
          <a:lstStyle/>
          <a:p>
            <a:r>
              <a:rPr lang="en-US" sz="2800" b="1" dirty="0">
                <a:latin typeface="Bahnschrift SemiBold Condensed" panose="020B0502040204020203" pitchFamily="34" charset="0"/>
              </a:rPr>
              <a:t>Objective</a:t>
            </a:r>
          </a:p>
        </p:txBody>
      </p:sp>
      <p:sp>
        <p:nvSpPr>
          <p:cNvPr id="21" name="TextBox 20">
            <a:extLst>
              <a:ext uri="{FF2B5EF4-FFF2-40B4-BE49-F238E27FC236}">
                <a16:creationId xmlns:a16="http://schemas.microsoft.com/office/drawing/2014/main" id="{B496F1A3-247B-491A-947F-56C25F8CAE98}"/>
              </a:ext>
            </a:extLst>
          </p:cNvPr>
          <p:cNvSpPr txBox="1"/>
          <p:nvPr/>
        </p:nvSpPr>
        <p:spPr>
          <a:xfrm>
            <a:off x="327121" y="3874154"/>
            <a:ext cx="3497943" cy="523220"/>
          </a:xfrm>
          <a:prstGeom prst="rect">
            <a:avLst/>
          </a:prstGeom>
          <a:noFill/>
        </p:spPr>
        <p:txBody>
          <a:bodyPr wrap="square">
            <a:spAutoFit/>
          </a:bodyPr>
          <a:lstStyle/>
          <a:p>
            <a:r>
              <a:rPr lang="en-US" sz="2800" b="1" dirty="0">
                <a:latin typeface="Bahnschrift SemiBold Condensed" panose="020B0502040204020203" pitchFamily="34" charset="0"/>
              </a:rPr>
              <a:t>BERT Pre-training model</a:t>
            </a:r>
          </a:p>
        </p:txBody>
      </p:sp>
      <p:cxnSp>
        <p:nvCxnSpPr>
          <p:cNvPr id="10" name="Straight Connector 9">
            <a:extLst>
              <a:ext uri="{FF2B5EF4-FFF2-40B4-BE49-F238E27FC236}">
                <a16:creationId xmlns:a16="http://schemas.microsoft.com/office/drawing/2014/main" id="{8DE99FE7-24B9-45B2-A14A-57994B7A1B1C}"/>
              </a:ext>
            </a:extLst>
          </p:cNvPr>
          <p:cNvCxnSpPr/>
          <p:nvPr/>
        </p:nvCxnSpPr>
        <p:spPr>
          <a:xfrm>
            <a:off x="5829300" y="4559300"/>
            <a:ext cx="0" cy="193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157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882A7D-BC55-464A-A41A-072050CD33BE}"/>
              </a:ext>
            </a:extLst>
          </p:cNvPr>
          <p:cNvPicPr>
            <a:picLocks noChangeAspect="1"/>
          </p:cNvPicPr>
          <p:nvPr/>
        </p:nvPicPr>
        <p:blipFill>
          <a:blip r:embed="rId2"/>
          <a:stretch>
            <a:fillRect/>
          </a:stretch>
        </p:blipFill>
        <p:spPr>
          <a:xfrm>
            <a:off x="1425649" y="2328955"/>
            <a:ext cx="3708012" cy="1770730"/>
          </a:xfrm>
          <a:prstGeom prst="rect">
            <a:avLst/>
          </a:prstGeom>
        </p:spPr>
      </p:pic>
      <p:pic>
        <p:nvPicPr>
          <p:cNvPr id="5" name="Picture 4">
            <a:extLst>
              <a:ext uri="{FF2B5EF4-FFF2-40B4-BE49-F238E27FC236}">
                <a16:creationId xmlns:a16="http://schemas.microsoft.com/office/drawing/2014/main" id="{9287E210-3966-4B49-AA26-612958E175A2}"/>
              </a:ext>
            </a:extLst>
          </p:cNvPr>
          <p:cNvPicPr>
            <a:picLocks noChangeAspect="1"/>
          </p:cNvPicPr>
          <p:nvPr/>
        </p:nvPicPr>
        <p:blipFill rotWithShape="1">
          <a:blip r:embed="rId3"/>
          <a:srcRect r="9320"/>
          <a:stretch/>
        </p:blipFill>
        <p:spPr>
          <a:xfrm>
            <a:off x="5531114" y="2328955"/>
            <a:ext cx="6298028" cy="1770730"/>
          </a:xfrm>
          <a:prstGeom prst="rect">
            <a:avLst/>
          </a:prstGeom>
        </p:spPr>
      </p:pic>
      <p:pic>
        <p:nvPicPr>
          <p:cNvPr id="9" name="Picture 8">
            <a:extLst>
              <a:ext uri="{FF2B5EF4-FFF2-40B4-BE49-F238E27FC236}">
                <a16:creationId xmlns:a16="http://schemas.microsoft.com/office/drawing/2014/main" id="{ACA1F54E-EF94-4520-9182-34ECEF79E9FA}"/>
              </a:ext>
            </a:extLst>
          </p:cNvPr>
          <p:cNvPicPr>
            <a:picLocks noChangeAspect="1"/>
          </p:cNvPicPr>
          <p:nvPr/>
        </p:nvPicPr>
        <p:blipFill>
          <a:blip r:embed="rId4"/>
          <a:stretch>
            <a:fillRect/>
          </a:stretch>
        </p:blipFill>
        <p:spPr>
          <a:xfrm>
            <a:off x="362857" y="4445883"/>
            <a:ext cx="4770804" cy="1772517"/>
          </a:xfrm>
          <a:prstGeom prst="rect">
            <a:avLst/>
          </a:prstGeom>
        </p:spPr>
      </p:pic>
      <p:pic>
        <p:nvPicPr>
          <p:cNvPr id="11" name="Picture 10">
            <a:extLst>
              <a:ext uri="{FF2B5EF4-FFF2-40B4-BE49-F238E27FC236}">
                <a16:creationId xmlns:a16="http://schemas.microsoft.com/office/drawing/2014/main" id="{DA962ADC-1F3E-4B21-9496-67207B342C42}"/>
              </a:ext>
            </a:extLst>
          </p:cNvPr>
          <p:cNvPicPr>
            <a:picLocks noChangeAspect="1"/>
          </p:cNvPicPr>
          <p:nvPr/>
        </p:nvPicPr>
        <p:blipFill rotWithShape="1">
          <a:blip r:embed="rId5"/>
          <a:srcRect l="-1" r="27043"/>
          <a:stretch/>
        </p:blipFill>
        <p:spPr>
          <a:xfrm>
            <a:off x="5531114" y="4445883"/>
            <a:ext cx="6298028" cy="1770729"/>
          </a:xfrm>
          <a:prstGeom prst="rect">
            <a:avLst/>
          </a:prstGeom>
        </p:spPr>
      </p:pic>
      <p:sp>
        <p:nvSpPr>
          <p:cNvPr id="12" name="Title 1">
            <a:extLst>
              <a:ext uri="{FF2B5EF4-FFF2-40B4-BE49-F238E27FC236}">
                <a16:creationId xmlns:a16="http://schemas.microsoft.com/office/drawing/2014/main" id="{3B6674CC-3320-4F3D-A178-A317B547052F}"/>
              </a:ext>
            </a:extLst>
          </p:cNvPr>
          <p:cNvSpPr txBox="1">
            <a:spLocks/>
          </p:cNvSpPr>
          <p:nvPr/>
        </p:nvSpPr>
        <p:spPr>
          <a:xfrm>
            <a:off x="362856" y="211803"/>
            <a:ext cx="11740244" cy="7824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Data preprocessing :</a:t>
            </a:r>
            <a:r>
              <a:rPr lang="th-TH" dirty="0">
                <a:latin typeface="Bahnschrift SemiBold Condensed" panose="020B0502040204020203" pitchFamily="34" charset="0"/>
              </a:rPr>
              <a:t> </a:t>
            </a:r>
            <a:r>
              <a:rPr lang="en-US" dirty="0">
                <a:latin typeface="Bahnschrift SemiBold Condensed" panose="020B0502040204020203" pitchFamily="34" charset="0"/>
              </a:rPr>
              <a:t> Monsoon-NLP before and after segmentation</a:t>
            </a:r>
          </a:p>
        </p:txBody>
      </p:sp>
      <p:sp>
        <p:nvSpPr>
          <p:cNvPr id="7" name="TextBox 6">
            <a:extLst>
              <a:ext uri="{FF2B5EF4-FFF2-40B4-BE49-F238E27FC236}">
                <a16:creationId xmlns:a16="http://schemas.microsoft.com/office/drawing/2014/main" id="{2923BEAC-892A-43BD-9CC2-6B9F77318480}"/>
              </a:ext>
            </a:extLst>
          </p:cNvPr>
          <p:cNvSpPr txBox="1"/>
          <p:nvPr/>
        </p:nvSpPr>
        <p:spPr>
          <a:xfrm>
            <a:off x="1530683" y="1503931"/>
            <a:ext cx="3497943" cy="523220"/>
          </a:xfrm>
          <a:prstGeom prst="rect">
            <a:avLst/>
          </a:prstGeom>
          <a:noFill/>
        </p:spPr>
        <p:txBody>
          <a:bodyPr wrap="square">
            <a:spAutoFit/>
          </a:bodyPr>
          <a:lstStyle/>
          <a:p>
            <a:pPr algn="ctr"/>
            <a:r>
              <a:rPr lang="en-US" sz="2800" b="1" dirty="0">
                <a:latin typeface="Bahnschrift SemiBold Condensed" panose="020B0502040204020203" pitchFamily="34" charset="0"/>
              </a:rPr>
              <a:t>Before word segmentation</a:t>
            </a:r>
          </a:p>
        </p:txBody>
      </p:sp>
      <p:sp>
        <p:nvSpPr>
          <p:cNvPr id="8" name="TextBox 7">
            <a:extLst>
              <a:ext uri="{FF2B5EF4-FFF2-40B4-BE49-F238E27FC236}">
                <a16:creationId xmlns:a16="http://schemas.microsoft.com/office/drawing/2014/main" id="{AF606AD1-28CB-4402-BF58-F14834DD2096}"/>
              </a:ext>
            </a:extLst>
          </p:cNvPr>
          <p:cNvSpPr txBox="1"/>
          <p:nvPr/>
        </p:nvSpPr>
        <p:spPr>
          <a:xfrm>
            <a:off x="6931156" y="1503931"/>
            <a:ext cx="3497943" cy="523220"/>
          </a:xfrm>
          <a:prstGeom prst="rect">
            <a:avLst/>
          </a:prstGeom>
          <a:noFill/>
        </p:spPr>
        <p:txBody>
          <a:bodyPr wrap="square">
            <a:spAutoFit/>
          </a:bodyPr>
          <a:lstStyle/>
          <a:p>
            <a:pPr algn="ctr"/>
            <a:r>
              <a:rPr lang="en-US" sz="2800" b="1" dirty="0">
                <a:latin typeface="Bahnschrift SemiBold Condensed" panose="020B0502040204020203" pitchFamily="34" charset="0"/>
              </a:rPr>
              <a:t>After word segmentation</a:t>
            </a:r>
          </a:p>
        </p:txBody>
      </p:sp>
    </p:spTree>
    <p:extLst>
      <p:ext uri="{BB962C8B-B14F-4D97-AF65-F5344CB8AC3E}">
        <p14:creationId xmlns:p14="http://schemas.microsoft.com/office/powerpoint/2010/main" val="30706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Data preprocessing</a:t>
            </a:r>
          </a:p>
        </p:txBody>
      </p:sp>
      <p:pic>
        <p:nvPicPr>
          <p:cNvPr id="3" name="Picture 2">
            <a:extLst>
              <a:ext uri="{FF2B5EF4-FFF2-40B4-BE49-F238E27FC236}">
                <a16:creationId xmlns:a16="http://schemas.microsoft.com/office/drawing/2014/main" id="{A22FEB35-50E1-4332-9832-1A41B8A443EA}"/>
              </a:ext>
            </a:extLst>
          </p:cNvPr>
          <p:cNvPicPr>
            <a:picLocks noChangeAspect="1"/>
          </p:cNvPicPr>
          <p:nvPr/>
        </p:nvPicPr>
        <p:blipFill>
          <a:blip r:embed="rId2"/>
          <a:stretch>
            <a:fillRect/>
          </a:stretch>
        </p:blipFill>
        <p:spPr>
          <a:xfrm>
            <a:off x="831410" y="1538415"/>
            <a:ext cx="4783968" cy="4085320"/>
          </a:xfrm>
          <a:prstGeom prst="rect">
            <a:avLst/>
          </a:prstGeom>
        </p:spPr>
      </p:pic>
      <p:pic>
        <p:nvPicPr>
          <p:cNvPr id="12290" name="Picture 2">
            <a:extLst>
              <a:ext uri="{FF2B5EF4-FFF2-40B4-BE49-F238E27FC236}">
                <a16:creationId xmlns:a16="http://schemas.microsoft.com/office/drawing/2014/main" id="{2EA190BA-BA70-478E-AD0E-D23C8CEE2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27" y="1120654"/>
            <a:ext cx="1368546" cy="136854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FFCA97E-B847-4136-AE6B-F20404CFFB5E}"/>
              </a:ext>
            </a:extLst>
          </p:cNvPr>
          <p:cNvSpPr/>
          <p:nvPr/>
        </p:nvSpPr>
        <p:spPr>
          <a:xfrm>
            <a:off x="6737921" y="4368800"/>
            <a:ext cx="1620206" cy="616858"/>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Deepcut</a:t>
            </a:r>
            <a:endParaRPr lang="en-US" sz="2800" dirty="0"/>
          </a:p>
        </p:txBody>
      </p:sp>
      <p:sp>
        <p:nvSpPr>
          <p:cNvPr id="13" name="Rectangle: Rounded Corners 12">
            <a:extLst>
              <a:ext uri="{FF2B5EF4-FFF2-40B4-BE49-F238E27FC236}">
                <a16:creationId xmlns:a16="http://schemas.microsoft.com/office/drawing/2014/main" id="{2FB4BDBB-02AF-41D2-B206-1E60DD86A01C}"/>
              </a:ext>
            </a:extLst>
          </p:cNvPr>
          <p:cNvSpPr/>
          <p:nvPr/>
        </p:nvSpPr>
        <p:spPr>
          <a:xfrm>
            <a:off x="9724489" y="4368800"/>
            <a:ext cx="1620206" cy="616858"/>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Attacut</a:t>
            </a:r>
            <a:endParaRPr lang="en-US" sz="2800" dirty="0"/>
          </a:p>
        </p:txBody>
      </p:sp>
      <p:sp>
        <p:nvSpPr>
          <p:cNvPr id="18" name="TextBox 17">
            <a:extLst>
              <a:ext uri="{FF2B5EF4-FFF2-40B4-BE49-F238E27FC236}">
                <a16:creationId xmlns:a16="http://schemas.microsoft.com/office/drawing/2014/main" id="{1B217BDA-A988-4CFC-BB2F-AD9F828D811D}"/>
              </a:ext>
            </a:extLst>
          </p:cNvPr>
          <p:cNvSpPr txBox="1"/>
          <p:nvPr/>
        </p:nvSpPr>
        <p:spPr>
          <a:xfrm>
            <a:off x="8350787" y="3429000"/>
            <a:ext cx="1373702" cy="523220"/>
          </a:xfrm>
          <a:prstGeom prst="rect">
            <a:avLst/>
          </a:prstGeom>
          <a:noFill/>
        </p:spPr>
        <p:txBody>
          <a:bodyPr wrap="square">
            <a:spAutoFit/>
          </a:bodyPr>
          <a:lstStyle/>
          <a:p>
            <a:pPr algn="ctr"/>
            <a:r>
              <a:rPr lang="en-US" sz="2800" b="1" dirty="0">
                <a:latin typeface="Agency FB" panose="020B0503020202020204" pitchFamily="34" charset="0"/>
              </a:rPr>
              <a:t>with</a:t>
            </a:r>
          </a:p>
        </p:txBody>
      </p:sp>
      <p:sp>
        <p:nvSpPr>
          <p:cNvPr id="21" name="TextBox 20">
            <a:extLst>
              <a:ext uri="{FF2B5EF4-FFF2-40B4-BE49-F238E27FC236}">
                <a16:creationId xmlns:a16="http://schemas.microsoft.com/office/drawing/2014/main" id="{CD27D07F-C09E-408B-81EC-48E0A9072F4A}"/>
              </a:ext>
            </a:extLst>
          </p:cNvPr>
          <p:cNvSpPr txBox="1"/>
          <p:nvPr/>
        </p:nvSpPr>
        <p:spPr>
          <a:xfrm>
            <a:off x="7288666" y="2422669"/>
            <a:ext cx="3497943" cy="461665"/>
          </a:xfrm>
          <a:prstGeom prst="rect">
            <a:avLst/>
          </a:prstGeom>
          <a:noFill/>
        </p:spPr>
        <p:txBody>
          <a:bodyPr wrap="square">
            <a:spAutoFit/>
          </a:bodyPr>
          <a:lstStyle/>
          <a:p>
            <a:pPr algn="ctr"/>
            <a:r>
              <a:rPr lang="en-US" sz="2400" b="1" dirty="0" err="1">
                <a:solidFill>
                  <a:schemeClr val="tx1">
                    <a:lumMod val="75000"/>
                    <a:lumOff val="25000"/>
                  </a:schemeClr>
                </a:solidFill>
              </a:rPr>
              <a:t>PyThaiNLP</a:t>
            </a:r>
            <a:endParaRPr lang="en-US" sz="2400" b="1"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15510BD4-523C-47B9-8911-01CCFC3E7F46}"/>
              </a:ext>
            </a:extLst>
          </p:cNvPr>
          <p:cNvCxnSpPr>
            <a:stCxn id="21" idx="2"/>
            <a:endCxn id="18" idx="0"/>
          </p:cNvCxnSpPr>
          <p:nvPr/>
        </p:nvCxnSpPr>
        <p:spPr>
          <a:xfrm>
            <a:off x="9037638" y="2884334"/>
            <a:ext cx="0" cy="54466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D61B37-59DD-439E-B9B6-7303BD2EFB84}"/>
              </a:ext>
            </a:extLst>
          </p:cNvPr>
          <p:cNvCxnSpPr>
            <a:stCxn id="11" idx="3"/>
            <a:endCxn id="13" idx="1"/>
          </p:cNvCxnSpPr>
          <p:nvPr/>
        </p:nvCxnSpPr>
        <p:spPr>
          <a:xfrm>
            <a:off x="8358127" y="4677229"/>
            <a:ext cx="1366362"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EEA6EF6-2EEF-4420-961C-0044AC1360CE}"/>
              </a:ext>
            </a:extLst>
          </p:cNvPr>
          <p:cNvCxnSpPr>
            <a:stCxn id="18" idx="2"/>
          </p:cNvCxnSpPr>
          <p:nvPr/>
        </p:nvCxnSpPr>
        <p:spPr>
          <a:xfrm flipH="1">
            <a:off x="9037637" y="3952220"/>
            <a:ext cx="1" cy="72500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17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E937D8-2330-435D-B566-9429B4D6E2EB}"/>
              </a:ext>
            </a:extLst>
          </p:cNvPr>
          <p:cNvPicPr>
            <a:picLocks noChangeAspect="1"/>
          </p:cNvPicPr>
          <p:nvPr/>
        </p:nvPicPr>
        <p:blipFill>
          <a:blip r:embed="rId2"/>
          <a:stretch>
            <a:fillRect/>
          </a:stretch>
        </p:blipFill>
        <p:spPr>
          <a:xfrm>
            <a:off x="466567" y="1363876"/>
            <a:ext cx="11258865" cy="1565734"/>
          </a:xfrm>
          <a:prstGeom prst="rect">
            <a:avLst/>
          </a:prstGeom>
        </p:spPr>
      </p:pic>
      <p:pic>
        <p:nvPicPr>
          <p:cNvPr id="7" name="Picture 6">
            <a:extLst>
              <a:ext uri="{FF2B5EF4-FFF2-40B4-BE49-F238E27FC236}">
                <a16:creationId xmlns:a16="http://schemas.microsoft.com/office/drawing/2014/main" id="{F8B88D6A-C67C-4D8F-ADAF-92243CCED48D}"/>
              </a:ext>
            </a:extLst>
          </p:cNvPr>
          <p:cNvPicPr>
            <a:picLocks noChangeAspect="1"/>
          </p:cNvPicPr>
          <p:nvPr/>
        </p:nvPicPr>
        <p:blipFill>
          <a:blip r:embed="rId3"/>
          <a:stretch>
            <a:fillRect/>
          </a:stretch>
        </p:blipFill>
        <p:spPr>
          <a:xfrm>
            <a:off x="466567" y="5036584"/>
            <a:ext cx="4791744" cy="1400370"/>
          </a:xfrm>
          <a:prstGeom prst="rect">
            <a:avLst/>
          </a:prstGeom>
        </p:spPr>
      </p:pic>
      <p:pic>
        <p:nvPicPr>
          <p:cNvPr id="9" name="Picture 8">
            <a:extLst>
              <a:ext uri="{FF2B5EF4-FFF2-40B4-BE49-F238E27FC236}">
                <a16:creationId xmlns:a16="http://schemas.microsoft.com/office/drawing/2014/main" id="{F02BF873-0465-47F9-8589-EAAF10B7D13F}"/>
              </a:ext>
            </a:extLst>
          </p:cNvPr>
          <p:cNvPicPr>
            <a:picLocks noChangeAspect="1"/>
          </p:cNvPicPr>
          <p:nvPr/>
        </p:nvPicPr>
        <p:blipFill>
          <a:blip r:embed="rId4"/>
          <a:stretch>
            <a:fillRect/>
          </a:stretch>
        </p:blipFill>
        <p:spPr>
          <a:xfrm>
            <a:off x="466567" y="3282912"/>
            <a:ext cx="8249801" cy="1400370"/>
          </a:xfrm>
          <a:prstGeom prst="rect">
            <a:avLst/>
          </a:prstGeom>
        </p:spPr>
      </p:pic>
      <p:sp>
        <p:nvSpPr>
          <p:cNvPr id="10" name="Title 1">
            <a:extLst>
              <a:ext uri="{FF2B5EF4-FFF2-40B4-BE49-F238E27FC236}">
                <a16:creationId xmlns:a16="http://schemas.microsoft.com/office/drawing/2014/main" id="{1651F47F-BBBD-49E4-A104-2D80D2F8CEE0}"/>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Bahnschrift SemiBold Condensed" panose="020B0502040204020203" pitchFamily="34" charset="0"/>
              </a:rPr>
              <a:t>Deepcut</a:t>
            </a:r>
            <a:r>
              <a:rPr lang="en-US" dirty="0">
                <a:latin typeface="Bahnschrift SemiBold Condensed" panose="020B0502040204020203" pitchFamily="34" charset="0"/>
              </a:rPr>
              <a:t> vs </a:t>
            </a:r>
            <a:r>
              <a:rPr lang="en-US" dirty="0" err="1">
                <a:latin typeface="Bahnschrift SemiBold Condensed" panose="020B0502040204020203" pitchFamily="34" charset="0"/>
              </a:rPr>
              <a:t>Attacut</a:t>
            </a:r>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2855618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96C64CB-479D-4B8B-A4BD-CFCE3427E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96" y="1958815"/>
            <a:ext cx="5689604" cy="29403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CD15A18-61DA-4AB3-ADEB-7701D3FB21AE}"/>
              </a:ext>
            </a:extLst>
          </p:cNvPr>
          <p:cNvPicPr>
            <a:picLocks noChangeAspect="1"/>
          </p:cNvPicPr>
          <p:nvPr/>
        </p:nvPicPr>
        <p:blipFill>
          <a:blip r:embed="rId3"/>
          <a:stretch>
            <a:fillRect/>
          </a:stretch>
        </p:blipFill>
        <p:spPr>
          <a:xfrm>
            <a:off x="6270171" y="2167200"/>
            <a:ext cx="5660572" cy="2523600"/>
          </a:xfrm>
          <a:prstGeom prst="rect">
            <a:avLst/>
          </a:prstGeom>
        </p:spPr>
      </p:pic>
      <p:sp>
        <p:nvSpPr>
          <p:cNvPr id="8" name="Title 1">
            <a:extLst>
              <a:ext uri="{FF2B5EF4-FFF2-40B4-BE49-F238E27FC236}">
                <a16:creationId xmlns:a16="http://schemas.microsoft.com/office/drawing/2014/main" id="{1C33B944-0750-4B8D-A8D4-E3127D34FEC9}"/>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Bahnschrift SemiBold Condensed" panose="020B0502040204020203" pitchFamily="34" charset="0"/>
              </a:rPr>
              <a:t>Deepcut</a:t>
            </a:r>
            <a:r>
              <a:rPr lang="en-US" dirty="0">
                <a:latin typeface="Bahnschrift SemiBold Condensed" panose="020B0502040204020203" pitchFamily="34" charset="0"/>
              </a:rPr>
              <a:t> vs </a:t>
            </a:r>
            <a:r>
              <a:rPr lang="en-US" dirty="0" err="1">
                <a:latin typeface="Bahnschrift SemiBold Condensed" panose="020B0502040204020203" pitchFamily="34" charset="0"/>
              </a:rPr>
              <a:t>Attacut</a:t>
            </a:r>
            <a:endParaRPr lang="en-US" dirty="0">
              <a:latin typeface="Bahnschrift SemiBold Condensed" panose="020B0502040204020203" pitchFamily="34" charset="0"/>
            </a:endParaRPr>
          </a:p>
        </p:txBody>
      </p:sp>
      <p:sp>
        <p:nvSpPr>
          <p:cNvPr id="4" name="Rectangle 3">
            <a:extLst>
              <a:ext uri="{FF2B5EF4-FFF2-40B4-BE49-F238E27FC236}">
                <a16:creationId xmlns:a16="http://schemas.microsoft.com/office/drawing/2014/main" id="{77576F4E-61B6-4598-9576-BF15B155AC53}"/>
              </a:ext>
            </a:extLst>
          </p:cNvPr>
          <p:cNvSpPr/>
          <p:nvPr/>
        </p:nvSpPr>
        <p:spPr>
          <a:xfrm>
            <a:off x="3848100" y="3535680"/>
            <a:ext cx="632460" cy="2812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01EA90-AC3E-4210-8956-C8E467C579BB}"/>
              </a:ext>
            </a:extLst>
          </p:cNvPr>
          <p:cNvSpPr/>
          <p:nvPr/>
        </p:nvSpPr>
        <p:spPr>
          <a:xfrm>
            <a:off x="4616631" y="3535680"/>
            <a:ext cx="632460" cy="2812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AF062ED-F5C5-40BA-AFB5-E7A63AD718EF}"/>
              </a:ext>
            </a:extLst>
          </p:cNvPr>
          <p:cNvSpPr/>
          <p:nvPr/>
        </p:nvSpPr>
        <p:spPr>
          <a:xfrm>
            <a:off x="3848100" y="4671401"/>
            <a:ext cx="632460" cy="2812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EA318D-C408-4BC4-B5AC-42B72681212C}"/>
              </a:ext>
            </a:extLst>
          </p:cNvPr>
          <p:cNvSpPr/>
          <p:nvPr/>
        </p:nvSpPr>
        <p:spPr>
          <a:xfrm>
            <a:off x="4616631" y="4671401"/>
            <a:ext cx="632460" cy="2812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EEBEB3-5AB8-441C-8CF9-3F4CF06E72C1}"/>
              </a:ext>
            </a:extLst>
          </p:cNvPr>
          <p:cNvSpPr/>
          <p:nvPr/>
        </p:nvSpPr>
        <p:spPr>
          <a:xfrm>
            <a:off x="6477000" y="2613660"/>
            <a:ext cx="632460" cy="2812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070944-5742-454A-B28D-E7AE80258C9E}"/>
              </a:ext>
            </a:extLst>
          </p:cNvPr>
          <p:cNvSpPr/>
          <p:nvPr/>
        </p:nvSpPr>
        <p:spPr>
          <a:xfrm>
            <a:off x="6477000" y="3596640"/>
            <a:ext cx="632460" cy="2812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781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B6674CC-3320-4F3D-A178-A317B547052F}"/>
              </a:ext>
            </a:extLst>
          </p:cNvPr>
          <p:cNvSpPr txBox="1">
            <a:spLocks/>
          </p:cNvSpPr>
          <p:nvPr/>
        </p:nvSpPr>
        <p:spPr>
          <a:xfrm>
            <a:off x="838200" y="963877"/>
            <a:ext cx="3494362"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4800" b="1" kern="1200" dirty="0">
                <a:solidFill>
                  <a:schemeClr val="tx1"/>
                </a:solidFill>
                <a:latin typeface="+mj-lt"/>
                <a:ea typeface="+mj-ea"/>
                <a:cs typeface="+mj-cs"/>
              </a:rPr>
              <a:t>Tokenization </a:t>
            </a:r>
          </a:p>
        </p:txBody>
      </p:sp>
      <p:cxnSp>
        <p:nvCxnSpPr>
          <p:cNvPr id="19"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15E2FD4-B96C-4167-8D13-5E9299A4AB7E}"/>
              </a:ext>
            </a:extLst>
          </p:cNvPr>
          <p:cNvSpPr/>
          <p:nvPr/>
        </p:nvSpPr>
        <p:spPr>
          <a:xfrm>
            <a:off x="5261247" y="848098"/>
            <a:ext cx="5999019" cy="883720"/>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lumMod val="95000"/>
                    <a:lumOff val="5000"/>
                  </a:schemeClr>
                </a:solidFill>
                <a:latin typeface="Bahnschrift SemiBold Condensed" panose="020B0502040204020203" pitchFamily="34" charset="0"/>
              </a:rPr>
              <a:t>Split the sentence into tokens.</a:t>
            </a:r>
          </a:p>
        </p:txBody>
      </p:sp>
      <p:sp>
        <p:nvSpPr>
          <p:cNvPr id="32" name="Rectangle: Rounded Corners 31">
            <a:extLst>
              <a:ext uri="{FF2B5EF4-FFF2-40B4-BE49-F238E27FC236}">
                <a16:creationId xmlns:a16="http://schemas.microsoft.com/office/drawing/2014/main" id="{A7A778E6-992A-4AC5-875E-C095B215584D}"/>
              </a:ext>
            </a:extLst>
          </p:cNvPr>
          <p:cNvSpPr/>
          <p:nvPr/>
        </p:nvSpPr>
        <p:spPr>
          <a:xfrm>
            <a:off x="5261247" y="1942607"/>
            <a:ext cx="5999019" cy="883720"/>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400" b="1" dirty="0">
                <a:solidFill>
                  <a:schemeClr val="bg1">
                    <a:lumMod val="95000"/>
                    <a:lumOff val="5000"/>
                  </a:schemeClr>
                </a:solidFill>
                <a:latin typeface="Bahnschrift SemiBold Condensed" panose="020B0502040204020203" pitchFamily="34" charset="0"/>
              </a:rPr>
              <a:t>Add the special [CLS] and [SEP] tokens.</a:t>
            </a:r>
          </a:p>
        </p:txBody>
      </p:sp>
      <p:sp>
        <p:nvSpPr>
          <p:cNvPr id="34" name="Rectangle: Rounded Corners 33">
            <a:extLst>
              <a:ext uri="{FF2B5EF4-FFF2-40B4-BE49-F238E27FC236}">
                <a16:creationId xmlns:a16="http://schemas.microsoft.com/office/drawing/2014/main" id="{6DF87C3D-7FA3-41DD-B707-F6C1B5A9693F}"/>
              </a:ext>
            </a:extLst>
          </p:cNvPr>
          <p:cNvSpPr/>
          <p:nvPr/>
        </p:nvSpPr>
        <p:spPr>
          <a:xfrm>
            <a:off x="5261247" y="3037116"/>
            <a:ext cx="5999019" cy="883720"/>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400" b="1" dirty="0">
                <a:solidFill>
                  <a:schemeClr val="bg1">
                    <a:lumMod val="95000"/>
                    <a:lumOff val="5000"/>
                  </a:schemeClr>
                </a:solidFill>
                <a:latin typeface="Bahnschrift SemiBold Condensed" panose="020B0502040204020203" pitchFamily="34" charset="0"/>
              </a:rPr>
              <a:t>Map the tokens to their IDs.</a:t>
            </a:r>
          </a:p>
        </p:txBody>
      </p:sp>
      <p:sp>
        <p:nvSpPr>
          <p:cNvPr id="36" name="Rectangle: Rounded Corners 35">
            <a:extLst>
              <a:ext uri="{FF2B5EF4-FFF2-40B4-BE49-F238E27FC236}">
                <a16:creationId xmlns:a16="http://schemas.microsoft.com/office/drawing/2014/main" id="{9E2839B3-A8F7-41BF-8844-27DA451D5E2A}"/>
              </a:ext>
            </a:extLst>
          </p:cNvPr>
          <p:cNvSpPr/>
          <p:nvPr/>
        </p:nvSpPr>
        <p:spPr>
          <a:xfrm>
            <a:off x="5261247" y="4131625"/>
            <a:ext cx="5999019" cy="883720"/>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400" b="1" dirty="0">
                <a:solidFill>
                  <a:schemeClr val="bg1">
                    <a:lumMod val="95000"/>
                    <a:lumOff val="5000"/>
                  </a:schemeClr>
                </a:solidFill>
                <a:latin typeface="Bahnschrift SemiBold Condensed" panose="020B0502040204020203" pitchFamily="34" charset="0"/>
              </a:rPr>
              <a:t>Pad or truncate all sentences to the same length.</a:t>
            </a:r>
          </a:p>
        </p:txBody>
      </p:sp>
      <p:sp>
        <p:nvSpPr>
          <p:cNvPr id="43" name="Rectangle: Rounded Corners 42">
            <a:extLst>
              <a:ext uri="{FF2B5EF4-FFF2-40B4-BE49-F238E27FC236}">
                <a16:creationId xmlns:a16="http://schemas.microsoft.com/office/drawing/2014/main" id="{9F278E36-4896-4887-ABD0-2EB5874DB407}"/>
              </a:ext>
            </a:extLst>
          </p:cNvPr>
          <p:cNvSpPr/>
          <p:nvPr/>
        </p:nvSpPr>
        <p:spPr>
          <a:xfrm>
            <a:off x="5261247" y="5226135"/>
            <a:ext cx="5999019" cy="883720"/>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400" b="1" dirty="0">
                <a:solidFill>
                  <a:schemeClr val="bg1">
                    <a:lumMod val="95000"/>
                    <a:lumOff val="5000"/>
                  </a:schemeClr>
                </a:solidFill>
                <a:latin typeface="Bahnschrift SemiBold Condensed" panose="020B0502040204020203" pitchFamily="34" charset="0"/>
              </a:rPr>
              <a:t>Create the attention masks which explicitly differentiate real tokens from [PAD] tokens.</a:t>
            </a:r>
            <a:endParaRPr lang="en-US" sz="2400" dirty="0">
              <a:solidFill>
                <a:schemeClr val="bg1">
                  <a:lumMod val="95000"/>
                  <a:lumOff val="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119407130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372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 </a:t>
            </a:r>
            <a:r>
              <a:rPr lang="en-US" dirty="0" err="1">
                <a:latin typeface="Bahnschrift SemiBold Condensed" panose="020B0502040204020203" pitchFamily="34" charset="0"/>
              </a:rPr>
              <a:t>AutoTokenizer</a:t>
            </a:r>
            <a:endParaRPr lang="en-US" dirty="0"/>
          </a:p>
        </p:txBody>
      </p:sp>
      <p:pic>
        <p:nvPicPr>
          <p:cNvPr id="3" name="Picture 2">
            <a:extLst>
              <a:ext uri="{FF2B5EF4-FFF2-40B4-BE49-F238E27FC236}">
                <a16:creationId xmlns:a16="http://schemas.microsoft.com/office/drawing/2014/main" id="{B7C9F4F5-6FE5-447B-80BA-C56976E8C21E}"/>
              </a:ext>
            </a:extLst>
          </p:cNvPr>
          <p:cNvPicPr>
            <a:picLocks noChangeAspect="1"/>
          </p:cNvPicPr>
          <p:nvPr/>
        </p:nvPicPr>
        <p:blipFill>
          <a:blip r:embed="rId2"/>
          <a:stretch>
            <a:fillRect/>
          </a:stretch>
        </p:blipFill>
        <p:spPr>
          <a:xfrm>
            <a:off x="533400" y="1415887"/>
            <a:ext cx="9170434" cy="1387548"/>
          </a:xfrm>
          <a:prstGeom prst="rect">
            <a:avLst/>
          </a:prstGeom>
        </p:spPr>
      </p:pic>
      <p:pic>
        <p:nvPicPr>
          <p:cNvPr id="5" name="Picture 4">
            <a:extLst>
              <a:ext uri="{FF2B5EF4-FFF2-40B4-BE49-F238E27FC236}">
                <a16:creationId xmlns:a16="http://schemas.microsoft.com/office/drawing/2014/main" id="{9DEEE566-9A2E-4041-9146-058E4A2F5F6E}"/>
              </a:ext>
            </a:extLst>
          </p:cNvPr>
          <p:cNvPicPr>
            <a:picLocks noChangeAspect="1"/>
          </p:cNvPicPr>
          <p:nvPr/>
        </p:nvPicPr>
        <p:blipFill>
          <a:blip r:embed="rId3"/>
          <a:stretch>
            <a:fillRect/>
          </a:stretch>
        </p:blipFill>
        <p:spPr>
          <a:xfrm>
            <a:off x="787401" y="4998864"/>
            <a:ext cx="4693875" cy="527401"/>
          </a:xfrm>
          <a:prstGeom prst="rect">
            <a:avLst/>
          </a:prstGeom>
        </p:spPr>
      </p:pic>
      <p:pic>
        <p:nvPicPr>
          <p:cNvPr id="6" name="Picture 5">
            <a:extLst>
              <a:ext uri="{FF2B5EF4-FFF2-40B4-BE49-F238E27FC236}">
                <a16:creationId xmlns:a16="http://schemas.microsoft.com/office/drawing/2014/main" id="{1F58D5DD-883F-4797-B60E-DC693A50F21F}"/>
              </a:ext>
            </a:extLst>
          </p:cNvPr>
          <p:cNvPicPr>
            <a:picLocks noChangeAspect="1"/>
          </p:cNvPicPr>
          <p:nvPr/>
        </p:nvPicPr>
        <p:blipFill>
          <a:blip r:embed="rId4"/>
          <a:stretch>
            <a:fillRect/>
          </a:stretch>
        </p:blipFill>
        <p:spPr>
          <a:xfrm>
            <a:off x="6083300" y="4998864"/>
            <a:ext cx="5138053" cy="502388"/>
          </a:xfrm>
          <a:prstGeom prst="rect">
            <a:avLst/>
          </a:prstGeom>
        </p:spPr>
      </p:pic>
      <p:sp>
        <p:nvSpPr>
          <p:cNvPr id="7" name="TextBox 6">
            <a:extLst>
              <a:ext uri="{FF2B5EF4-FFF2-40B4-BE49-F238E27FC236}">
                <a16:creationId xmlns:a16="http://schemas.microsoft.com/office/drawing/2014/main" id="{55C1FA3D-EA3F-486A-835B-F57945097E4D}"/>
              </a:ext>
            </a:extLst>
          </p:cNvPr>
          <p:cNvSpPr txBox="1"/>
          <p:nvPr/>
        </p:nvSpPr>
        <p:spPr>
          <a:xfrm>
            <a:off x="533400" y="3874154"/>
            <a:ext cx="3497943" cy="523220"/>
          </a:xfrm>
          <a:prstGeom prst="rect">
            <a:avLst/>
          </a:prstGeom>
          <a:noFill/>
        </p:spPr>
        <p:txBody>
          <a:bodyPr wrap="square">
            <a:spAutoFit/>
          </a:bodyPr>
          <a:lstStyle/>
          <a:p>
            <a:r>
              <a:rPr lang="en-US" sz="2800" b="1" dirty="0">
                <a:latin typeface="Bahnschrift SemiBold Condensed" panose="020B0502040204020203" pitchFamily="34" charset="0"/>
              </a:rPr>
              <a:t>BERT Pre-training model</a:t>
            </a:r>
          </a:p>
        </p:txBody>
      </p:sp>
      <p:cxnSp>
        <p:nvCxnSpPr>
          <p:cNvPr id="8" name="Straight Connector 7">
            <a:extLst>
              <a:ext uri="{FF2B5EF4-FFF2-40B4-BE49-F238E27FC236}">
                <a16:creationId xmlns:a16="http://schemas.microsoft.com/office/drawing/2014/main" id="{BD50BA51-B2D7-42B3-8CD7-C6D66C00895E}"/>
              </a:ext>
            </a:extLst>
          </p:cNvPr>
          <p:cNvCxnSpPr>
            <a:cxnSpLocks/>
          </p:cNvCxnSpPr>
          <p:nvPr/>
        </p:nvCxnSpPr>
        <p:spPr>
          <a:xfrm>
            <a:off x="5829300" y="4596346"/>
            <a:ext cx="0" cy="133843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ugging Face Company and Culture Profile — SheCanCode">
            <a:extLst>
              <a:ext uri="{FF2B5EF4-FFF2-40B4-BE49-F238E27FC236}">
                <a16:creationId xmlns:a16="http://schemas.microsoft.com/office/drawing/2014/main" id="{95759951-4BBC-4E9F-BF35-FC3FA37C4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689" y="3697234"/>
            <a:ext cx="1317168" cy="87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6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17FFD5-3AF7-43D3-8D0E-B0CED9192867}"/>
              </a:ext>
            </a:extLst>
          </p:cNvPr>
          <p:cNvPicPr>
            <a:picLocks noChangeAspect="1"/>
          </p:cNvPicPr>
          <p:nvPr/>
        </p:nvPicPr>
        <p:blipFill>
          <a:blip r:embed="rId2"/>
          <a:stretch>
            <a:fillRect/>
          </a:stretch>
        </p:blipFill>
        <p:spPr>
          <a:xfrm>
            <a:off x="515257" y="1538830"/>
            <a:ext cx="7268884" cy="1853206"/>
          </a:xfrm>
          <a:prstGeom prst="rect">
            <a:avLst/>
          </a:prstGeom>
        </p:spPr>
      </p:pic>
      <p:pic>
        <p:nvPicPr>
          <p:cNvPr id="6" name="Picture 5">
            <a:extLst>
              <a:ext uri="{FF2B5EF4-FFF2-40B4-BE49-F238E27FC236}">
                <a16:creationId xmlns:a16="http://schemas.microsoft.com/office/drawing/2014/main" id="{B263F9C5-99D2-448F-8FB0-C51462BEBD5E}"/>
              </a:ext>
            </a:extLst>
          </p:cNvPr>
          <p:cNvPicPr>
            <a:picLocks noChangeAspect="1"/>
          </p:cNvPicPr>
          <p:nvPr/>
        </p:nvPicPr>
        <p:blipFill>
          <a:blip r:embed="rId3"/>
          <a:stretch>
            <a:fillRect/>
          </a:stretch>
        </p:blipFill>
        <p:spPr>
          <a:xfrm>
            <a:off x="540657" y="4140200"/>
            <a:ext cx="11513457" cy="1747237"/>
          </a:xfrm>
          <a:prstGeom prst="rect">
            <a:avLst/>
          </a:prstGeom>
        </p:spPr>
      </p:pic>
      <p:sp>
        <p:nvSpPr>
          <p:cNvPr id="8" name="Title 1">
            <a:extLst>
              <a:ext uri="{FF2B5EF4-FFF2-40B4-BE49-F238E27FC236}">
                <a16:creationId xmlns:a16="http://schemas.microsoft.com/office/drawing/2014/main" id="{15F72D53-C323-443F-84B0-457F44700CC4}"/>
              </a:ext>
            </a:extLst>
          </p:cNvPr>
          <p:cNvSpPr txBox="1">
            <a:spLocks/>
          </p:cNvSpPr>
          <p:nvPr/>
        </p:nvSpPr>
        <p:spPr>
          <a:xfrm>
            <a:off x="362856" y="211803"/>
            <a:ext cx="11143344"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 </a:t>
            </a:r>
            <a:r>
              <a:rPr lang="en-US" dirty="0" err="1">
                <a:latin typeface="Bahnschrift SemiBold Condensed" panose="020B0502040204020203" pitchFamily="34" charset="0"/>
              </a:rPr>
              <a:t>Geotrend</a:t>
            </a:r>
            <a:r>
              <a:rPr lang="en-US" dirty="0">
                <a:latin typeface="Bahnschrift SemiBold Condensed" panose="020B0502040204020203" pitchFamily="34" charset="0"/>
              </a:rPr>
              <a:t> vs monsoon-NLP</a:t>
            </a:r>
          </a:p>
        </p:txBody>
      </p:sp>
      <p:pic>
        <p:nvPicPr>
          <p:cNvPr id="9" name="Picture 8">
            <a:extLst>
              <a:ext uri="{FF2B5EF4-FFF2-40B4-BE49-F238E27FC236}">
                <a16:creationId xmlns:a16="http://schemas.microsoft.com/office/drawing/2014/main" id="{D0B8D096-4A4C-4B03-8963-FED873B56FBF}"/>
              </a:ext>
            </a:extLst>
          </p:cNvPr>
          <p:cNvPicPr>
            <a:picLocks noChangeAspect="1"/>
          </p:cNvPicPr>
          <p:nvPr/>
        </p:nvPicPr>
        <p:blipFill>
          <a:blip r:embed="rId4"/>
          <a:stretch>
            <a:fillRect/>
          </a:stretch>
        </p:blipFill>
        <p:spPr>
          <a:xfrm>
            <a:off x="532606" y="3678869"/>
            <a:ext cx="4049860" cy="455040"/>
          </a:xfrm>
          <a:prstGeom prst="rect">
            <a:avLst/>
          </a:prstGeom>
        </p:spPr>
      </p:pic>
      <p:pic>
        <p:nvPicPr>
          <p:cNvPr id="10" name="Picture 9">
            <a:extLst>
              <a:ext uri="{FF2B5EF4-FFF2-40B4-BE49-F238E27FC236}">
                <a16:creationId xmlns:a16="http://schemas.microsoft.com/office/drawing/2014/main" id="{D4CDE595-DDA9-4033-A74F-883214C6762D}"/>
              </a:ext>
            </a:extLst>
          </p:cNvPr>
          <p:cNvPicPr>
            <a:picLocks noChangeAspect="1"/>
          </p:cNvPicPr>
          <p:nvPr/>
        </p:nvPicPr>
        <p:blipFill>
          <a:blip r:embed="rId5"/>
          <a:stretch>
            <a:fillRect/>
          </a:stretch>
        </p:blipFill>
        <p:spPr>
          <a:xfrm>
            <a:off x="532605" y="1121954"/>
            <a:ext cx="4433095" cy="433459"/>
          </a:xfrm>
          <a:prstGeom prst="rect">
            <a:avLst/>
          </a:prstGeom>
        </p:spPr>
      </p:pic>
    </p:spTree>
    <p:extLst>
      <p:ext uri="{BB962C8B-B14F-4D97-AF65-F5344CB8AC3E}">
        <p14:creationId xmlns:p14="http://schemas.microsoft.com/office/powerpoint/2010/main" val="3406138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FDD4F-B2BC-40F6-80FF-7B1F6D26E6F7}"/>
              </a:ext>
            </a:extLst>
          </p:cNvPr>
          <p:cNvPicPr>
            <a:picLocks noChangeAspect="1"/>
          </p:cNvPicPr>
          <p:nvPr/>
        </p:nvPicPr>
        <p:blipFill>
          <a:blip r:embed="rId2"/>
          <a:stretch>
            <a:fillRect/>
          </a:stretch>
        </p:blipFill>
        <p:spPr>
          <a:xfrm>
            <a:off x="515257" y="1555414"/>
            <a:ext cx="9070974" cy="1860713"/>
          </a:xfrm>
          <a:prstGeom prst="rect">
            <a:avLst/>
          </a:prstGeom>
        </p:spPr>
      </p:pic>
      <p:pic>
        <p:nvPicPr>
          <p:cNvPr id="5" name="Picture 4">
            <a:extLst>
              <a:ext uri="{FF2B5EF4-FFF2-40B4-BE49-F238E27FC236}">
                <a16:creationId xmlns:a16="http://schemas.microsoft.com/office/drawing/2014/main" id="{D247A907-EB79-46F9-9302-634E3EBA3CCB}"/>
              </a:ext>
            </a:extLst>
          </p:cNvPr>
          <p:cNvPicPr>
            <a:picLocks noChangeAspect="1"/>
          </p:cNvPicPr>
          <p:nvPr/>
        </p:nvPicPr>
        <p:blipFill>
          <a:blip r:embed="rId3"/>
          <a:stretch>
            <a:fillRect/>
          </a:stretch>
        </p:blipFill>
        <p:spPr>
          <a:xfrm>
            <a:off x="515256" y="4133909"/>
            <a:ext cx="11448939" cy="1746191"/>
          </a:xfrm>
          <a:prstGeom prst="rect">
            <a:avLst/>
          </a:prstGeom>
        </p:spPr>
      </p:pic>
      <p:sp>
        <p:nvSpPr>
          <p:cNvPr id="6" name="Title 1">
            <a:extLst>
              <a:ext uri="{FF2B5EF4-FFF2-40B4-BE49-F238E27FC236}">
                <a16:creationId xmlns:a16="http://schemas.microsoft.com/office/drawing/2014/main" id="{42652E20-4E7F-44DA-BD7B-D11026CF414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 </a:t>
            </a:r>
            <a:r>
              <a:rPr lang="en-US" dirty="0" err="1">
                <a:latin typeface="Bahnschrift SemiBold Condensed" panose="020B0502040204020203" pitchFamily="34" charset="0"/>
              </a:rPr>
              <a:t>Geotrend</a:t>
            </a:r>
            <a:r>
              <a:rPr lang="en-US" dirty="0">
                <a:latin typeface="Bahnschrift SemiBold Condensed" panose="020B0502040204020203" pitchFamily="34" charset="0"/>
              </a:rPr>
              <a:t> vs monsoon-NLP</a:t>
            </a:r>
          </a:p>
        </p:txBody>
      </p:sp>
      <p:pic>
        <p:nvPicPr>
          <p:cNvPr id="7" name="Picture 6">
            <a:extLst>
              <a:ext uri="{FF2B5EF4-FFF2-40B4-BE49-F238E27FC236}">
                <a16:creationId xmlns:a16="http://schemas.microsoft.com/office/drawing/2014/main" id="{E71F1F1D-B601-4A82-B86C-90511722146E}"/>
              </a:ext>
            </a:extLst>
          </p:cNvPr>
          <p:cNvPicPr>
            <a:picLocks noChangeAspect="1"/>
          </p:cNvPicPr>
          <p:nvPr/>
        </p:nvPicPr>
        <p:blipFill>
          <a:blip r:embed="rId4"/>
          <a:stretch>
            <a:fillRect/>
          </a:stretch>
        </p:blipFill>
        <p:spPr>
          <a:xfrm>
            <a:off x="532606" y="3678869"/>
            <a:ext cx="4049860" cy="455040"/>
          </a:xfrm>
          <a:prstGeom prst="rect">
            <a:avLst/>
          </a:prstGeom>
        </p:spPr>
      </p:pic>
      <p:pic>
        <p:nvPicPr>
          <p:cNvPr id="8" name="Picture 7">
            <a:extLst>
              <a:ext uri="{FF2B5EF4-FFF2-40B4-BE49-F238E27FC236}">
                <a16:creationId xmlns:a16="http://schemas.microsoft.com/office/drawing/2014/main" id="{CFE5B92D-B1A1-4F0D-9592-3932A77EA11E}"/>
              </a:ext>
            </a:extLst>
          </p:cNvPr>
          <p:cNvPicPr>
            <a:picLocks noChangeAspect="1"/>
          </p:cNvPicPr>
          <p:nvPr/>
        </p:nvPicPr>
        <p:blipFill>
          <a:blip r:embed="rId5"/>
          <a:stretch>
            <a:fillRect/>
          </a:stretch>
        </p:blipFill>
        <p:spPr>
          <a:xfrm>
            <a:off x="532605" y="1121954"/>
            <a:ext cx="4433095" cy="433459"/>
          </a:xfrm>
          <a:prstGeom prst="rect">
            <a:avLst/>
          </a:prstGeom>
        </p:spPr>
      </p:pic>
    </p:spTree>
    <p:extLst>
      <p:ext uri="{BB962C8B-B14F-4D97-AF65-F5344CB8AC3E}">
        <p14:creationId xmlns:p14="http://schemas.microsoft.com/office/powerpoint/2010/main" val="3006799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652E20-4E7F-44DA-BD7B-D11026CF414F}"/>
              </a:ext>
            </a:extLst>
          </p:cNvPr>
          <p:cNvSpPr txBox="1">
            <a:spLocks/>
          </p:cNvSpPr>
          <p:nvPr/>
        </p:nvSpPr>
        <p:spPr>
          <a:xfrm>
            <a:off x="362856" y="211803"/>
            <a:ext cx="11509829"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 Monsoon-NLP choose sequence length</a:t>
            </a:r>
            <a:endParaRPr lang="en-US" dirty="0"/>
          </a:p>
        </p:txBody>
      </p:sp>
      <p:pic>
        <p:nvPicPr>
          <p:cNvPr id="8196" name="Picture 4">
            <a:extLst>
              <a:ext uri="{FF2B5EF4-FFF2-40B4-BE49-F238E27FC236}">
                <a16:creationId xmlns:a16="http://schemas.microsoft.com/office/drawing/2014/main" id="{44F3406E-D85C-4085-BD36-D76CCBAE0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91" y="994267"/>
            <a:ext cx="7928418" cy="5660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790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3079-575E-4DD2-ADE8-5139CCC3206E}"/>
              </a:ext>
            </a:extLst>
          </p:cNvPr>
          <p:cNvSpPr>
            <a:spLocks noGrp="1"/>
          </p:cNvSpPr>
          <p:nvPr>
            <p:ph type="title"/>
          </p:nvPr>
        </p:nvSpPr>
        <p:spPr/>
        <p:txBody>
          <a:bodyPr/>
          <a:lstStyle/>
          <a:p>
            <a:r>
              <a:rPr lang="en-US" dirty="0"/>
              <a:t>Toxic speech</a:t>
            </a:r>
            <a:endParaRPr lang="th-TH" dirty="0"/>
          </a:p>
        </p:txBody>
      </p:sp>
      <p:sp>
        <p:nvSpPr>
          <p:cNvPr id="3" name="Content Placeholder 2">
            <a:extLst>
              <a:ext uri="{FF2B5EF4-FFF2-40B4-BE49-F238E27FC236}">
                <a16:creationId xmlns:a16="http://schemas.microsoft.com/office/drawing/2014/main" id="{8A235397-D826-47D0-A0A8-39D114813B3F}"/>
              </a:ext>
            </a:extLst>
          </p:cNvPr>
          <p:cNvSpPr>
            <a:spLocks noGrp="1"/>
          </p:cNvSpPr>
          <p:nvPr>
            <p:ph idx="1"/>
          </p:nvPr>
        </p:nvSpPr>
        <p:spPr/>
        <p:txBody>
          <a:bodyPr>
            <a:normAutofit/>
          </a:bodyPr>
          <a:lstStyle/>
          <a:p>
            <a:r>
              <a:rPr lang="en-US" sz="2000" dirty="0">
                <a:effectLst/>
              </a:rPr>
              <a:t>Toxic speech inflicts individual and group harm, damaging the social fabric upon which we all depend. From sarcastic comments from the people around us to online bullying to the latest crisis in the news, so many messages we hear are toxic and hurtful.</a:t>
            </a:r>
            <a:endParaRPr lang="th-TH" sz="2000" dirty="0"/>
          </a:p>
        </p:txBody>
      </p:sp>
      <p:pic>
        <p:nvPicPr>
          <p:cNvPr id="5" name="Picture 4">
            <a:extLst>
              <a:ext uri="{FF2B5EF4-FFF2-40B4-BE49-F238E27FC236}">
                <a16:creationId xmlns:a16="http://schemas.microsoft.com/office/drawing/2014/main" id="{F0982594-9BB3-4299-9B7A-AF06212D9629}"/>
              </a:ext>
            </a:extLst>
          </p:cNvPr>
          <p:cNvPicPr>
            <a:picLocks noChangeAspect="1"/>
          </p:cNvPicPr>
          <p:nvPr/>
        </p:nvPicPr>
        <p:blipFill>
          <a:blip r:embed="rId2"/>
          <a:stretch>
            <a:fillRect/>
          </a:stretch>
        </p:blipFill>
        <p:spPr>
          <a:xfrm>
            <a:off x="1295401" y="3996359"/>
            <a:ext cx="4106632" cy="597063"/>
          </a:xfrm>
          <a:prstGeom prst="rect">
            <a:avLst/>
          </a:prstGeom>
        </p:spPr>
      </p:pic>
      <p:pic>
        <p:nvPicPr>
          <p:cNvPr id="7" name="Picture 6">
            <a:extLst>
              <a:ext uri="{FF2B5EF4-FFF2-40B4-BE49-F238E27FC236}">
                <a16:creationId xmlns:a16="http://schemas.microsoft.com/office/drawing/2014/main" id="{C3A86D86-6428-4CAE-A77D-7D303924ADE2}"/>
              </a:ext>
            </a:extLst>
          </p:cNvPr>
          <p:cNvPicPr>
            <a:picLocks noChangeAspect="1"/>
          </p:cNvPicPr>
          <p:nvPr/>
        </p:nvPicPr>
        <p:blipFill>
          <a:blip r:embed="rId3"/>
          <a:stretch>
            <a:fillRect/>
          </a:stretch>
        </p:blipFill>
        <p:spPr>
          <a:xfrm>
            <a:off x="6519223" y="4046376"/>
            <a:ext cx="4451633" cy="497027"/>
          </a:xfrm>
          <a:prstGeom prst="rect">
            <a:avLst/>
          </a:prstGeom>
        </p:spPr>
      </p:pic>
      <p:pic>
        <p:nvPicPr>
          <p:cNvPr id="9" name="Picture 8">
            <a:extLst>
              <a:ext uri="{FF2B5EF4-FFF2-40B4-BE49-F238E27FC236}">
                <a16:creationId xmlns:a16="http://schemas.microsoft.com/office/drawing/2014/main" id="{4FC521B9-3B7B-4F8A-9537-D5B5923FE9A1}"/>
              </a:ext>
            </a:extLst>
          </p:cNvPr>
          <p:cNvPicPr>
            <a:picLocks noChangeAspect="1"/>
          </p:cNvPicPr>
          <p:nvPr/>
        </p:nvPicPr>
        <p:blipFill>
          <a:blip r:embed="rId4"/>
          <a:stretch>
            <a:fillRect/>
          </a:stretch>
        </p:blipFill>
        <p:spPr>
          <a:xfrm>
            <a:off x="3357561" y="5120314"/>
            <a:ext cx="5476875" cy="485775"/>
          </a:xfrm>
          <a:prstGeom prst="rect">
            <a:avLst/>
          </a:prstGeom>
        </p:spPr>
      </p:pic>
    </p:spTree>
    <p:extLst>
      <p:ext uri="{BB962C8B-B14F-4D97-AF65-F5344CB8AC3E}">
        <p14:creationId xmlns:p14="http://schemas.microsoft.com/office/powerpoint/2010/main" val="136822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652E20-4E7F-44DA-BD7B-D11026CF414F}"/>
              </a:ext>
            </a:extLst>
          </p:cNvPr>
          <p:cNvSpPr txBox="1">
            <a:spLocks/>
          </p:cNvSpPr>
          <p:nvPr/>
        </p:nvSpPr>
        <p:spPr>
          <a:xfrm>
            <a:off x="362857" y="211803"/>
            <a:ext cx="11292114"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 </a:t>
            </a:r>
            <a:r>
              <a:rPr lang="en-US" dirty="0" err="1">
                <a:latin typeface="Bahnschrift SemiBold Condensed" panose="020B0502040204020203" pitchFamily="34" charset="0"/>
              </a:rPr>
              <a:t>Geotrend</a:t>
            </a:r>
            <a:r>
              <a:rPr lang="en-US" dirty="0">
                <a:latin typeface="Bahnschrift SemiBold Condensed" panose="020B0502040204020203" pitchFamily="34" charset="0"/>
              </a:rPr>
              <a:t> choose sequence length</a:t>
            </a:r>
            <a:endParaRPr lang="en-US" dirty="0"/>
          </a:p>
        </p:txBody>
      </p:sp>
      <p:pic>
        <p:nvPicPr>
          <p:cNvPr id="8202" name="Picture 10">
            <a:extLst>
              <a:ext uri="{FF2B5EF4-FFF2-40B4-BE49-F238E27FC236}">
                <a16:creationId xmlns:a16="http://schemas.microsoft.com/office/drawing/2014/main" id="{3DE47CC7-6390-4052-9170-B495C2944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2" y="1712687"/>
            <a:ext cx="5832789" cy="414503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5E8E1FEF-0E29-4F82-AD82-D456A2D2F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67" y="1712687"/>
            <a:ext cx="5832791" cy="4145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98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a:t>
            </a:r>
            <a:endParaRPr lang="en-US" dirty="0"/>
          </a:p>
        </p:txBody>
      </p:sp>
      <p:pic>
        <p:nvPicPr>
          <p:cNvPr id="10242" name="Picture 2">
            <a:extLst>
              <a:ext uri="{FF2B5EF4-FFF2-40B4-BE49-F238E27FC236}">
                <a16:creationId xmlns:a16="http://schemas.microsoft.com/office/drawing/2014/main" id="{DFFB610D-046A-482E-8978-3D5C955CB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00" y="1088040"/>
            <a:ext cx="6562042" cy="52525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D87930-C2CF-45BE-A655-6FA39E0BC386}"/>
              </a:ext>
            </a:extLst>
          </p:cNvPr>
          <p:cNvSpPr txBox="1"/>
          <p:nvPr/>
        </p:nvSpPr>
        <p:spPr>
          <a:xfrm>
            <a:off x="8200571" y="1120123"/>
            <a:ext cx="3497943" cy="523220"/>
          </a:xfrm>
          <a:prstGeom prst="rect">
            <a:avLst/>
          </a:prstGeom>
          <a:noFill/>
        </p:spPr>
        <p:txBody>
          <a:bodyPr wrap="square">
            <a:spAutoFit/>
          </a:bodyPr>
          <a:lstStyle/>
          <a:p>
            <a:r>
              <a:rPr lang="en-US" sz="2800" b="1" u="sng" dirty="0">
                <a:latin typeface="Bahnschrift SemiBold Condensed" panose="020B0502040204020203" pitchFamily="34" charset="0"/>
              </a:rPr>
              <a:t>Special Tokens</a:t>
            </a:r>
          </a:p>
        </p:txBody>
      </p:sp>
      <p:sp>
        <p:nvSpPr>
          <p:cNvPr id="6" name="TextBox 5">
            <a:extLst>
              <a:ext uri="{FF2B5EF4-FFF2-40B4-BE49-F238E27FC236}">
                <a16:creationId xmlns:a16="http://schemas.microsoft.com/office/drawing/2014/main" id="{BAE94484-1DF6-42F1-A52E-F39943F714F5}"/>
              </a:ext>
            </a:extLst>
          </p:cNvPr>
          <p:cNvSpPr txBox="1"/>
          <p:nvPr/>
        </p:nvSpPr>
        <p:spPr>
          <a:xfrm>
            <a:off x="8200571" y="1769200"/>
            <a:ext cx="3672116" cy="3662541"/>
          </a:xfrm>
          <a:prstGeom prst="rect">
            <a:avLst/>
          </a:prstGeom>
          <a:noFill/>
        </p:spPr>
        <p:txBody>
          <a:bodyPr wrap="square">
            <a:spAutoFit/>
          </a:bodyPr>
          <a:lstStyle/>
          <a:p>
            <a:r>
              <a:rPr lang="en-US" sz="2400" b="1" dirty="0">
                <a:latin typeface="Bahnschrift SemiBold Condensed" panose="020B0502040204020203" pitchFamily="34" charset="0"/>
              </a:rPr>
              <a:t>[SEP] –</a:t>
            </a:r>
            <a:r>
              <a:rPr lang="en-US" sz="2800" b="1" dirty="0">
                <a:latin typeface="Bahnschrift SemiBold Condensed" panose="020B0502040204020203" pitchFamily="34" charset="0"/>
              </a:rPr>
              <a:t> </a:t>
            </a:r>
            <a:r>
              <a:rPr lang="en-US" sz="2000" dirty="0">
                <a:latin typeface="Bahnschrift Light SemiCondensed" panose="020B0502040204020203" pitchFamily="34" charset="0"/>
              </a:rPr>
              <a:t>marker for ending of a sentence</a:t>
            </a:r>
          </a:p>
          <a:p>
            <a:r>
              <a:rPr lang="en-US" sz="2400" b="1" dirty="0">
                <a:latin typeface="Bahnschrift SemiBold Condensed" panose="020B0502040204020203" pitchFamily="34" charset="0"/>
              </a:rPr>
              <a:t>[CLS] -</a:t>
            </a:r>
            <a:r>
              <a:rPr lang="en-US" sz="2800" b="1" dirty="0">
                <a:latin typeface="Bahnschrift SemiBold Condensed" panose="020B0502040204020203" pitchFamily="34" charset="0"/>
              </a:rPr>
              <a:t> </a:t>
            </a:r>
            <a:r>
              <a:rPr lang="en-US" sz="2000" dirty="0">
                <a:latin typeface="Bahnschrift Light SemiCondensed" panose="020B0502040204020203" pitchFamily="34" charset="0"/>
              </a:rPr>
              <a:t>The first token of every sequence. The final hidden state corresponding to this token is used as the aggregate sequence representation for classification tasks.</a:t>
            </a:r>
          </a:p>
          <a:p>
            <a:r>
              <a:rPr lang="en-US" sz="2400" b="1" dirty="0">
                <a:latin typeface="Bahnschrift SemiBold Condensed" panose="020B0502040204020203" pitchFamily="34" charset="0"/>
              </a:rPr>
              <a:t>[PAD] -</a:t>
            </a:r>
            <a:r>
              <a:rPr lang="en-US" sz="2800" b="1" dirty="0">
                <a:latin typeface="Bahnschrift SemiBold Condensed" panose="020B0502040204020203" pitchFamily="34" charset="0"/>
              </a:rPr>
              <a:t> </a:t>
            </a:r>
            <a:r>
              <a:rPr lang="en-US" sz="2000" dirty="0">
                <a:latin typeface="Bahnschrift Light SemiCondensed" panose="020B0502040204020203" pitchFamily="34" charset="0"/>
              </a:rPr>
              <a:t>special token for padding</a:t>
            </a:r>
            <a:endParaRPr lang="en-US" sz="2800" dirty="0">
              <a:latin typeface="Bahnschrift Light SemiCondensed" panose="020B0502040204020203" pitchFamily="34" charset="0"/>
            </a:endParaRPr>
          </a:p>
          <a:p>
            <a:r>
              <a:rPr lang="en-US" sz="2400" b="1" dirty="0">
                <a:latin typeface="Bahnschrift SemiBold Condensed" panose="020B0502040204020203" pitchFamily="34" charset="0"/>
              </a:rPr>
              <a:t>[UNK] -</a:t>
            </a:r>
            <a:r>
              <a:rPr lang="en-US" sz="2800" b="1" dirty="0">
                <a:latin typeface="Bahnschrift SemiBold Condensed" panose="020B0502040204020203" pitchFamily="34" charset="0"/>
              </a:rPr>
              <a:t> </a:t>
            </a:r>
            <a:r>
              <a:rPr lang="en-US" sz="2000" dirty="0">
                <a:latin typeface="Bahnschrift Light SemiCondensed" panose="020B0502040204020203" pitchFamily="34" charset="0"/>
              </a:rPr>
              <a:t>(unknown) token</a:t>
            </a:r>
            <a:endParaRPr lang="en-US" sz="2800" dirty="0">
              <a:latin typeface="Bahnschrift Light SemiCondensed" panose="020B0502040204020203" pitchFamily="34" charset="0"/>
            </a:endParaRPr>
          </a:p>
        </p:txBody>
      </p:sp>
    </p:spTree>
    <p:extLst>
      <p:ext uri="{BB962C8B-B14F-4D97-AF65-F5344CB8AC3E}">
        <p14:creationId xmlns:p14="http://schemas.microsoft.com/office/powerpoint/2010/main" val="4268603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 Tokenizer and encode </a:t>
            </a:r>
            <a:r>
              <a:rPr lang="en-US" dirty="0" err="1">
                <a:latin typeface="Bahnschrift SemiBold Condensed" panose="020B0502040204020203" pitchFamily="34" charset="0"/>
              </a:rPr>
              <a:t>methon</a:t>
            </a:r>
            <a:endParaRPr lang="en-US" dirty="0"/>
          </a:p>
        </p:txBody>
      </p:sp>
      <p:pic>
        <p:nvPicPr>
          <p:cNvPr id="7" name="Picture 6">
            <a:extLst>
              <a:ext uri="{FF2B5EF4-FFF2-40B4-BE49-F238E27FC236}">
                <a16:creationId xmlns:a16="http://schemas.microsoft.com/office/drawing/2014/main" id="{68738DB8-9935-421F-8493-4E756C18237C}"/>
              </a:ext>
            </a:extLst>
          </p:cNvPr>
          <p:cNvPicPr>
            <a:picLocks noChangeAspect="1"/>
          </p:cNvPicPr>
          <p:nvPr/>
        </p:nvPicPr>
        <p:blipFill>
          <a:blip r:embed="rId2"/>
          <a:stretch>
            <a:fillRect/>
          </a:stretch>
        </p:blipFill>
        <p:spPr>
          <a:xfrm>
            <a:off x="722808" y="3228863"/>
            <a:ext cx="5983591" cy="2853287"/>
          </a:xfrm>
          <a:prstGeom prst="rect">
            <a:avLst/>
          </a:prstGeom>
        </p:spPr>
      </p:pic>
      <p:pic>
        <p:nvPicPr>
          <p:cNvPr id="8" name="Picture 7">
            <a:extLst>
              <a:ext uri="{FF2B5EF4-FFF2-40B4-BE49-F238E27FC236}">
                <a16:creationId xmlns:a16="http://schemas.microsoft.com/office/drawing/2014/main" id="{C7C5D936-ACF0-48C2-952F-9614A4937340}"/>
              </a:ext>
            </a:extLst>
          </p:cNvPr>
          <p:cNvPicPr>
            <a:picLocks noChangeAspect="1"/>
          </p:cNvPicPr>
          <p:nvPr/>
        </p:nvPicPr>
        <p:blipFill>
          <a:blip r:embed="rId3"/>
          <a:stretch>
            <a:fillRect/>
          </a:stretch>
        </p:blipFill>
        <p:spPr>
          <a:xfrm>
            <a:off x="722809" y="1343679"/>
            <a:ext cx="9170434" cy="1387548"/>
          </a:xfrm>
          <a:prstGeom prst="rect">
            <a:avLst/>
          </a:prstGeom>
        </p:spPr>
      </p:pic>
      <p:cxnSp>
        <p:nvCxnSpPr>
          <p:cNvPr id="3" name="Straight Arrow Connector 2">
            <a:extLst>
              <a:ext uri="{FF2B5EF4-FFF2-40B4-BE49-F238E27FC236}">
                <a16:creationId xmlns:a16="http://schemas.microsoft.com/office/drawing/2014/main" id="{530BAE85-E730-43EB-99AA-F01A10A9734B}"/>
              </a:ext>
            </a:extLst>
          </p:cNvPr>
          <p:cNvCxnSpPr/>
          <p:nvPr/>
        </p:nvCxnSpPr>
        <p:spPr>
          <a:xfrm>
            <a:off x="7061983" y="4636535"/>
            <a:ext cx="8581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A67EA68-F5B3-40F5-801E-6640AAAE5A6A}"/>
              </a:ext>
            </a:extLst>
          </p:cNvPr>
          <p:cNvSpPr/>
          <p:nvPr/>
        </p:nvSpPr>
        <p:spPr>
          <a:xfrm>
            <a:off x="9131684" y="4567635"/>
            <a:ext cx="2076643" cy="616858"/>
          </a:xfrm>
          <a:prstGeom prst="roundRect">
            <a:avLst>
              <a:gd name="adj" fmla="val 23048"/>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gency FB" panose="020B0503020202020204" pitchFamily="34" charset="0"/>
              </a:rPr>
              <a:t>Token IDs</a:t>
            </a:r>
          </a:p>
        </p:txBody>
      </p:sp>
      <p:sp>
        <p:nvSpPr>
          <p:cNvPr id="14" name="Rectangle: Rounded Corners 13">
            <a:extLst>
              <a:ext uri="{FF2B5EF4-FFF2-40B4-BE49-F238E27FC236}">
                <a16:creationId xmlns:a16="http://schemas.microsoft.com/office/drawing/2014/main" id="{88312201-BBAD-4F54-A10C-654AF35A48B9}"/>
              </a:ext>
            </a:extLst>
          </p:cNvPr>
          <p:cNvSpPr/>
          <p:nvPr/>
        </p:nvSpPr>
        <p:spPr>
          <a:xfrm>
            <a:off x="9131683" y="5374515"/>
            <a:ext cx="2076644" cy="616858"/>
          </a:xfrm>
          <a:prstGeom prst="roundRect">
            <a:avLst>
              <a:gd name="adj" fmla="val 23048"/>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gency FB" panose="020B0503020202020204" pitchFamily="34" charset="0"/>
              </a:rPr>
              <a:t>Attention Mask</a:t>
            </a:r>
          </a:p>
        </p:txBody>
      </p:sp>
      <p:sp>
        <p:nvSpPr>
          <p:cNvPr id="15" name="TextBox 14">
            <a:extLst>
              <a:ext uri="{FF2B5EF4-FFF2-40B4-BE49-F238E27FC236}">
                <a16:creationId xmlns:a16="http://schemas.microsoft.com/office/drawing/2014/main" id="{7C639ADB-4619-44AC-A964-38AB4780B0DD}"/>
              </a:ext>
            </a:extLst>
          </p:cNvPr>
          <p:cNvSpPr txBox="1"/>
          <p:nvPr/>
        </p:nvSpPr>
        <p:spPr>
          <a:xfrm>
            <a:off x="8592894" y="3834432"/>
            <a:ext cx="3325092" cy="523220"/>
          </a:xfrm>
          <a:prstGeom prst="rect">
            <a:avLst/>
          </a:prstGeom>
          <a:noFill/>
        </p:spPr>
        <p:txBody>
          <a:bodyPr wrap="square">
            <a:spAutoFit/>
          </a:bodyPr>
          <a:lstStyle/>
          <a:p>
            <a:r>
              <a:rPr lang="en-US" sz="1400" b="1" i="0" dirty="0" err="1">
                <a:effectLst/>
                <a:latin typeface="Courier New" panose="02070309020205020404" pitchFamily="49" charset="0"/>
              </a:rPr>
              <a:t>dict_keys</a:t>
            </a:r>
            <a:r>
              <a:rPr lang="en-US" sz="1400" b="1" i="0" dirty="0">
                <a:effectLst/>
                <a:latin typeface="Courier New" panose="02070309020205020404" pitchFamily="49" charset="0"/>
              </a:rPr>
              <a:t>(['</a:t>
            </a:r>
            <a:r>
              <a:rPr lang="en-US" sz="1400" b="1" i="0" dirty="0" err="1">
                <a:effectLst/>
                <a:latin typeface="Courier New" panose="02070309020205020404" pitchFamily="49" charset="0"/>
              </a:rPr>
              <a:t>input_ids</a:t>
            </a:r>
            <a:r>
              <a:rPr lang="en-US" sz="1400" b="1" i="0" dirty="0">
                <a:effectLst/>
                <a:latin typeface="Courier New" panose="02070309020205020404" pitchFamily="49" charset="0"/>
              </a:rPr>
              <a:t>’,    </a:t>
            </a:r>
          </a:p>
          <a:p>
            <a:r>
              <a:rPr lang="en-US" sz="1400" b="1" dirty="0">
                <a:latin typeface="Courier New" panose="02070309020205020404" pitchFamily="49" charset="0"/>
              </a:rPr>
              <a:t>           </a:t>
            </a:r>
            <a:r>
              <a:rPr lang="en-US" sz="1400" b="1" i="0" dirty="0">
                <a:effectLst/>
                <a:latin typeface="Courier New" panose="02070309020205020404" pitchFamily="49" charset="0"/>
              </a:rPr>
              <a:t>'</a:t>
            </a:r>
            <a:r>
              <a:rPr lang="en-US" sz="1400" b="1" i="0" dirty="0" err="1">
                <a:effectLst/>
                <a:latin typeface="Courier New" panose="02070309020205020404" pitchFamily="49" charset="0"/>
              </a:rPr>
              <a:t>attention_mask</a:t>
            </a:r>
            <a:r>
              <a:rPr lang="en-US" sz="1400" b="1" i="0" dirty="0">
                <a:effectLst/>
                <a:latin typeface="Courier New" panose="02070309020205020404" pitchFamily="49" charset="0"/>
              </a:rPr>
              <a:t>’])</a:t>
            </a:r>
            <a:endParaRPr lang="en-US" sz="1400" b="1" dirty="0"/>
          </a:p>
        </p:txBody>
      </p:sp>
      <p:sp>
        <p:nvSpPr>
          <p:cNvPr id="16" name="TextBox 15">
            <a:extLst>
              <a:ext uri="{FF2B5EF4-FFF2-40B4-BE49-F238E27FC236}">
                <a16:creationId xmlns:a16="http://schemas.microsoft.com/office/drawing/2014/main" id="{6A6222DA-DFE9-4DC7-A840-1A7C0F73183A}"/>
              </a:ext>
            </a:extLst>
          </p:cNvPr>
          <p:cNvSpPr txBox="1"/>
          <p:nvPr/>
        </p:nvSpPr>
        <p:spPr>
          <a:xfrm>
            <a:off x="722808" y="943569"/>
            <a:ext cx="4264828" cy="400110"/>
          </a:xfrm>
          <a:prstGeom prst="rect">
            <a:avLst/>
          </a:prstGeom>
          <a:noFill/>
        </p:spPr>
        <p:txBody>
          <a:bodyPr wrap="square">
            <a:spAutoFit/>
          </a:bodyPr>
          <a:lstStyle/>
          <a:p>
            <a:r>
              <a:rPr lang="en-US" sz="2000" dirty="0" err="1">
                <a:latin typeface="Bahnschrift Light SemiCondensed" panose="020B0502040204020203" pitchFamily="34" charset="0"/>
              </a:rPr>
              <a:t>AutoTokenizer</a:t>
            </a:r>
            <a:r>
              <a:rPr lang="en-US" sz="2000" dirty="0">
                <a:latin typeface="Bahnschrift Light SemiCondensed" panose="020B0502040204020203" pitchFamily="34" charset="0"/>
              </a:rPr>
              <a:t> class from Hugging Face</a:t>
            </a:r>
          </a:p>
        </p:txBody>
      </p:sp>
      <p:sp>
        <p:nvSpPr>
          <p:cNvPr id="17" name="TextBox 16">
            <a:extLst>
              <a:ext uri="{FF2B5EF4-FFF2-40B4-BE49-F238E27FC236}">
                <a16:creationId xmlns:a16="http://schemas.microsoft.com/office/drawing/2014/main" id="{C15A4AA9-85C3-46AB-8928-24BDEB4D2EAA}"/>
              </a:ext>
            </a:extLst>
          </p:cNvPr>
          <p:cNvSpPr txBox="1"/>
          <p:nvPr/>
        </p:nvSpPr>
        <p:spPr>
          <a:xfrm>
            <a:off x="670029" y="2864013"/>
            <a:ext cx="6391954" cy="400110"/>
          </a:xfrm>
          <a:prstGeom prst="rect">
            <a:avLst/>
          </a:prstGeom>
          <a:noFill/>
        </p:spPr>
        <p:txBody>
          <a:bodyPr wrap="square">
            <a:spAutoFit/>
          </a:bodyPr>
          <a:lstStyle/>
          <a:p>
            <a:r>
              <a:rPr lang="en-US" sz="2000" dirty="0" err="1">
                <a:latin typeface="Bahnschrift Light SemiCondensed" panose="020B0502040204020203" pitchFamily="34" charset="0"/>
              </a:rPr>
              <a:t>encode_plus</a:t>
            </a:r>
            <a:r>
              <a:rPr lang="en-US" sz="2000" dirty="0">
                <a:latin typeface="Bahnschrift Light SemiCondensed" panose="020B0502040204020203" pitchFamily="34" charset="0"/>
              </a:rPr>
              <a:t> </a:t>
            </a:r>
            <a:r>
              <a:rPr lang="en-US" sz="2000" dirty="0" err="1">
                <a:latin typeface="Bahnschrift Light SemiCondensed" panose="020B0502040204020203" pitchFamily="34" charset="0"/>
              </a:rPr>
              <a:t>methon</a:t>
            </a:r>
            <a:r>
              <a:rPr lang="en-US" sz="2000" dirty="0">
                <a:latin typeface="Bahnschrift Light SemiCondensed" panose="020B0502040204020203" pitchFamily="34" charset="0"/>
              </a:rPr>
              <a:t> return tokens IDs and Attention mask</a:t>
            </a:r>
          </a:p>
        </p:txBody>
      </p:sp>
    </p:spTree>
    <p:extLst>
      <p:ext uri="{BB962C8B-B14F-4D97-AF65-F5344CB8AC3E}">
        <p14:creationId xmlns:p14="http://schemas.microsoft.com/office/powerpoint/2010/main" val="463584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 </a:t>
            </a:r>
            <a:r>
              <a:rPr lang="en-US" dirty="0" err="1">
                <a:latin typeface="Bahnschrift SemiBold Condensed" panose="020B0502040204020203" pitchFamily="34" charset="0"/>
              </a:rPr>
              <a:t>DataLoader</a:t>
            </a:r>
            <a:r>
              <a:rPr lang="en-US" dirty="0">
                <a:latin typeface="Bahnschrift SemiBold Condensed" panose="020B0502040204020203" pitchFamily="34" charset="0"/>
              </a:rPr>
              <a:t> from </a:t>
            </a:r>
            <a:r>
              <a:rPr lang="en-US" dirty="0" err="1">
                <a:latin typeface="Bahnschrift SemiBold Condensed" panose="020B0502040204020203" pitchFamily="34" charset="0"/>
              </a:rPr>
              <a:t>PyTorch</a:t>
            </a:r>
            <a:endParaRPr lang="en-US" dirty="0"/>
          </a:p>
        </p:txBody>
      </p:sp>
      <p:pic>
        <p:nvPicPr>
          <p:cNvPr id="14" name="Picture 13">
            <a:extLst>
              <a:ext uri="{FF2B5EF4-FFF2-40B4-BE49-F238E27FC236}">
                <a16:creationId xmlns:a16="http://schemas.microsoft.com/office/drawing/2014/main" id="{BF90317A-751E-420B-8DBE-1CB2E92888B3}"/>
              </a:ext>
            </a:extLst>
          </p:cNvPr>
          <p:cNvPicPr>
            <a:picLocks noChangeAspect="1"/>
          </p:cNvPicPr>
          <p:nvPr/>
        </p:nvPicPr>
        <p:blipFill>
          <a:blip r:embed="rId2"/>
          <a:stretch>
            <a:fillRect/>
          </a:stretch>
        </p:blipFill>
        <p:spPr>
          <a:xfrm>
            <a:off x="6096000" y="1376043"/>
            <a:ext cx="4825658" cy="1100285"/>
          </a:xfrm>
          <a:prstGeom prst="rect">
            <a:avLst/>
          </a:prstGeom>
        </p:spPr>
      </p:pic>
      <p:pic>
        <p:nvPicPr>
          <p:cNvPr id="16" name="Picture 15">
            <a:extLst>
              <a:ext uri="{FF2B5EF4-FFF2-40B4-BE49-F238E27FC236}">
                <a16:creationId xmlns:a16="http://schemas.microsoft.com/office/drawing/2014/main" id="{74269743-5400-49B8-922A-BD65A170F7B8}"/>
              </a:ext>
            </a:extLst>
          </p:cNvPr>
          <p:cNvPicPr>
            <a:picLocks noChangeAspect="1"/>
          </p:cNvPicPr>
          <p:nvPr/>
        </p:nvPicPr>
        <p:blipFill>
          <a:blip r:embed="rId3"/>
          <a:stretch>
            <a:fillRect/>
          </a:stretch>
        </p:blipFill>
        <p:spPr>
          <a:xfrm>
            <a:off x="6096000" y="946516"/>
            <a:ext cx="2972215" cy="438211"/>
          </a:xfrm>
          <a:prstGeom prst="rect">
            <a:avLst/>
          </a:prstGeom>
        </p:spPr>
      </p:pic>
      <p:pic>
        <p:nvPicPr>
          <p:cNvPr id="20" name="Picture 19">
            <a:extLst>
              <a:ext uri="{FF2B5EF4-FFF2-40B4-BE49-F238E27FC236}">
                <a16:creationId xmlns:a16="http://schemas.microsoft.com/office/drawing/2014/main" id="{79EDF8C2-26DF-45BE-9E9E-A90D0AD290AE}"/>
              </a:ext>
            </a:extLst>
          </p:cNvPr>
          <p:cNvPicPr>
            <a:picLocks noChangeAspect="1"/>
          </p:cNvPicPr>
          <p:nvPr/>
        </p:nvPicPr>
        <p:blipFill>
          <a:blip r:embed="rId4"/>
          <a:stretch>
            <a:fillRect/>
          </a:stretch>
        </p:blipFill>
        <p:spPr>
          <a:xfrm>
            <a:off x="6096000" y="2636547"/>
            <a:ext cx="4825658" cy="2621975"/>
          </a:xfrm>
          <a:prstGeom prst="rect">
            <a:avLst/>
          </a:prstGeom>
        </p:spPr>
      </p:pic>
      <p:cxnSp>
        <p:nvCxnSpPr>
          <p:cNvPr id="21" name="Straight Arrow Connector 20">
            <a:extLst>
              <a:ext uri="{FF2B5EF4-FFF2-40B4-BE49-F238E27FC236}">
                <a16:creationId xmlns:a16="http://schemas.microsoft.com/office/drawing/2014/main" id="{80A3F148-D77F-414F-9ED4-12B552A53646}"/>
              </a:ext>
            </a:extLst>
          </p:cNvPr>
          <p:cNvCxnSpPr>
            <a:cxnSpLocks/>
          </p:cNvCxnSpPr>
          <p:nvPr/>
        </p:nvCxnSpPr>
        <p:spPr>
          <a:xfrm>
            <a:off x="8462158" y="5329962"/>
            <a:ext cx="0" cy="5422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3811DE3-00EF-4AF4-B369-E3D9A95461B2}"/>
              </a:ext>
            </a:extLst>
          </p:cNvPr>
          <p:cNvSpPr txBox="1"/>
          <p:nvPr/>
        </p:nvSpPr>
        <p:spPr>
          <a:xfrm>
            <a:off x="6096000" y="5979886"/>
            <a:ext cx="4947262" cy="584775"/>
          </a:xfrm>
          <a:prstGeom prst="rect">
            <a:avLst/>
          </a:prstGeom>
          <a:noFill/>
        </p:spPr>
        <p:txBody>
          <a:bodyPr wrap="square">
            <a:spAutoFit/>
          </a:bodyPr>
          <a:lstStyle/>
          <a:p>
            <a:r>
              <a:rPr lang="en-US" sz="1600" b="0" i="0" dirty="0" err="1">
                <a:effectLst/>
                <a:latin typeface="Courier New" panose="02070309020205020404" pitchFamily="49" charset="0"/>
              </a:rPr>
              <a:t>dict_keys</a:t>
            </a:r>
            <a:r>
              <a:rPr lang="en-US" sz="1600" b="0" i="0" dirty="0">
                <a:effectLst/>
                <a:latin typeface="Courier New" panose="02070309020205020404" pitchFamily="49" charset="0"/>
              </a:rPr>
              <a:t>([‘</a:t>
            </a:r>
            <a:r>
              <a:rPr lang="en-US" sz="1600" b="0" i="0" dirty="0" err="1">
                <a:effectLst/>
                <a:latin typeface="Courier New" panose="02070309020205020404" pitchFamily="49" charset="0"/>
              </a:rPr>
              <a:t>speech_text</a:t>
            </a:r>
            <a:r>
              <a:rPr lang="en-US" sz="1600" b="0" i="0" dirty="0">
                <a:effectLst/>
                <a:latin typeface="Courier New" panose="02070309020205020404" pitchFamily="49" charset="0"/>
              </a:rPr>
              <a:t>', '</a:t>
            </a:r>
            <a:r>
              <a:rPr lang="en-US" sz="1600" b="0" i="0" dirty="0" err="1">
                <a:effectLst/>
                <a:latin typeface="Courier New" panose="02070309020205020404" pitchFamily="49" charset="0"/>
              </a:rPr>
              <a:t>input_ids</a:t>
            </a:r>
            <a:r>
              <a:rPr lang="en-US" sz="1600" b="0" i="0" dirty="0">
                <a:effectLst/>
                <a:latin typeface="Courier New" panose="02070309020205020404" pitchFamily="49" charset="0"/>
              </a:rPr>
              <a:t>', '</a:t>
            </a:r>
            <a:r>
              <a:rPr lang="en-US" sz="1600" b="0" i="0" dirty="0" err="1">
                <a:effectLst/>
                <a:latin typeface="Courier New" panose="02070309020205020404" pitchFamily="49" charset="0"/>
              </a:rPr>
              <a:t>attention_mask</a:t>
            </a:r>
            <a:r>
              <a:rPr lang="en-US" sz="1600" b="0" i="0" dirty="0">
                <a:effectLst/>
                <a:latin typeface="Courier New" panose="02070309020205020404" pitchFamily="49" charset="0"/>
              </a:rPr>
              <a:t>', 'targets'])</a:t>
            </a:r>
            <a:endParaRPr lang="en-US" sz="1600" dirty="0"/>
          </a:p>
        </p:txBody>
      </p:sp>
      <p:pic>
        <p:nvPicPr>
          <p:cNvPr id="27" name="Picture 26">
            <a:extLst>
              <a:ext uri="{FF2B5EF4-FFF2-40B4-BE49-F238E27FC236}">
                <a16:creationId xmlns:a16="http://schemas.microsoft.com/office/drawing/2014/main" id="{23250A95-5B95-4EE1-ACF1-E5748E646F93}"/>
              </a:ext>
            </a:extLst>
          </p:cNvPr>
          <p:cNvPicPr>
            <a:picLocks noChangeAspect="1"/>
          </p:cNvPicPr>
          <p:nvPr/>
        </p:nvPicPr>
        <p:blipFill>
          <a:blip r:embed="rId5"/>
          <a:stretch>
            <a:fillRect/>
          </a:stretch>
        </p:blipFill>
        <p:spPr>
          <a:xfrm>
            <a:off x="571633" y="946516"/>
            <a:ext cx="4724740" cy="5739820"/>
          </a:xfrm>
          <a:prstGeom prst="rect">
            <a:avLst/>
          </a:prstGeom>
        </p:spPr>
      </p:pic>
    </p:spTree>
    <p:extLst>
      <p:ext uri="{BB962C8B-B14F-4D97-AF65-F5344CB8AC3E}">
        <p14:creationId xmlns:p14="http://schemas.microsoft.com/office/powerpoint/2010/main" val="3194777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 Split data and loader</a:t>
            </a:r>
            <a:endParaRPr lang="en-US" dirty="0"/>
          </a:p>
        </p:txBody>
      </p:sp>
      <p:pic>
        <p:nvPicPr>
          <p:cNvPr id="3" name="Picture 2">
            <a:extLst>
              <a:ext uri="{FF2B5EF4-FFF2-40B4-BE49-F238E27FC236}">
                <a16:creationId xmlns:a16="http://schemas.microsoft.com/office/drawing/2014/main" id="{B5B803F4-3B3C-4CF7-883F-D3BD2B3E0A8E}"/>
              </a:ext>
            </a:extLst>
          </p:cNvPr>
          <p:cNvPicPr>
            <a:picLocks noChangeAspect="1"/>
          </p:cNvPicPr>
          <p:nvPr/>
        </p:nvPicPr>
        <p:blipFill>
          <a:blip r:embed="rId2"/>
          <a:stretch>
            <a:fillRect/>
          </a:stretch>
        </p:blipFill>
        <p:spPr>
          <a:xfrm>
            <a:off x="684060" y="1309453"/>
            <a:ext cx="6478740" cy="1441884"/>
          </a:xfrm>
          <a:prstGeom prst="rect">
            <a:avLst/>
          </a:prstGeom>
        </p:spPr>
      </p:pic>
      <p:pic>
        <p:nvPicPr>
          <p:cNvPr id="5" name="Picture 4">
            <a:extLst>
              <a:ext uri="{FF2B5EF4-FFF2-40B4-BE49-F238E27FC236}">
                <a16:creationId xmlns:a16="http://schemas.microsoft.com/office/drawing/2014/main" id="{CE72E198-0119-427A-86FE-56E86DF3976A}"/>
              </a:ext>
            </a:extLst>
          </p:cNvPr>
          <p:cNvPicPr>
            <a:picLocks noChangeAspect="1"/>
          </p:cNvPicPr>
          <p:nvPr/>
        </p:nvPicPr>
        <p:blipFill>
          <a:blip r:embed="rId3"/>
          <a:stretch>
            <a:fillRect/>
          </a:stretch>
        </p:blipFill>
        <p:spPr>
          <a:xfrm>
            <a:off x="684059" y="3117690"/>
            <a:ext cx="6478741" cy="1138436"/>
          </a:xfrm>
          <a:prstGeom prst="rect">
            <a:avLst/>
          </a:prstGeom>
        </p:spPr>
      </p:pic>
      <p:sp>
        <p:nvSpPr>
          <p:cNvPr id="7" name="TextBox 6">
            <a:extLst>
              <a:ext uri="{FF2B5EF4-FFF2-40B4-BE49-F238E27FC236}">
                <a16:creationId xmlns:a16="http://schemas.microsoft.com/office/drawing/2014/main" id="{5D694E2F-96DF-4AFE-9EB8-AED28558E4EB}"/>
              </a:ext>
            </a:extLst>
          </p:cNvPr>
          <p:cNvSpPr txBox="1"/>
          <p:nvPr/>
        </p:nvSpPr>
        <p:spPr>
          <a:xfrm>
            <a:off x="7628081" y="3148299"/>
            <a:ext cx="3757552" cy="1077218"/>
          </a:xfrm>
          <a:prstGeom prst="rect">
            <a:avLst/>
          </a:prstGeom>
          <a:noFill/>
        </p:spPr>
        <p:txBody>
          <a:bodyPr wrap="square">
            <a:spAutoFit/>
          </a:bodyPr>
          <a:lstStyle/>
          <a:p>
            <a:r>
              <a:rPr lang="en-US" sz="1600" b="0" i="0" dirty="0" err="1">
                <a:effectLst/>
                <a:latin typeface="Courier New" panose="02070309020205020404" pitchFamily="49" charset="0"/>
              </a:rPr>
              <a:t>dict_keys</a:t>
            </a:r>
            <a:r>
              <a:rPr lang="en-US" sz="1600" b="0" i="0" dirty="0">
                <a:effectLst/>
                <a:latin typeface="Courier New" panose="02070309020205020404" pitchFamily="49" charset="0"/>
              </a:rPr>
              <a:t>([‘</a:t>
            </a:r>
            <a:r>
              <a:rPr lang="en-US" sz="1600" b="0" i="0" dirty="0" err="1">
                <a:effectLst/>
                <a:latin typeface="Courier New" panose="02070309020205020404" pitchFamily="49" charset="0"/>
              </a:rPr>
              <a:t>speech_text</a:t>
            </a:r>
            <a:r>
              <a:rPr lang="en-US" sz="1600" b="0" i="0" dirty="0">
                <a:effectLst/>
                <a:latin typeface="Courier New" panose="02070309020205020404" pitchFamily="49" charset="0"/>
              </a:rPr>
              <a:t>’,         </a:t>
            </a:r>
          </a:p>
          <a:p>
            <a:r>
              <a:rPr lang="en-US" sz="1600" dirty="0">
                <a:latin typeface="Courier New" panose="02070309020205020404" pitchFamily="49" charset="0"/>
              </a:rPr>
              <a:t>           </a:t>
            </a:r>
            <a:r>
              <a:rPr lang="en-US" sz="1600" b="0" i="0" dirty="0">
                <a:effectLst/>
                <a:latin typeface="Courier New" panose="02070309020205020404" pitchFamily="49" charset="0"/>
              </a:rPr>
              <a:t>'</a:t>
            </a:r>
            <a:r>
              <a:rPr lang="en-US" sz="1600" b="0" i="0" dirty="0" err="1">
                <a:effectLst/>
                <a:latin typeface="Courier New" panose="02070309020205020404" pitchFamily="49" charset="0"/>
              </a:rPr>
              <a:t>input_ids</a:t>
            </a:r>
            <a:r>
              <a:rPr lang="en-US" sz="1600" b="0" i="0" dirty="0">
                <a:effectLst/>
                <a:latin typeface="Courier New" panose="02070309020205020404" pitchFamily="49" charset="0"/>
              </a:rPr>
              <a:t>’, </a:t>
            </a:r>
          </a:p>
          <a:p>
            <a:r>
              <a:rPr lang="en-US" sz="1600" dirty="0">
                <a:latin typeface="Courier New" panose="02070309020205020404" pitchFamily="49" charset="0"/>
              </a:rPr>
              <a:t>           </a:t>
            </a:r>
            <a:r>
              <a:rPr lang="en-US" sz="1600" b="0" i="0" dirty="0">
                <a:effectLst/>
                <a:latin typeface="Courier New" panose="02070309020205020404" pitchFamily="49" charset="0"/>
              </a:rPr>
              <a:t>'</a:t>
            </a:r>
            <a:r>
              <a:rPr lang="en-US" sz="1600" b="0" i="0" dirty="0" err="1">
                <a:effectLst/>
                <a:latin typeface="Courier New" panose="02070309020205020404" pitchFamily="49" charset="0"/>
              </a:rPr>
              <a:t>attention_mask</a:t>
            </a:r>
            <a:r>
              <a:rPr lang="en-US" sz="1600" b="0" i="0" dirty="0">
                <a:effectLst/>
                <a:latin typeface="Courier New" panose="02070309020205020404" pitchFamily="49" charset="0"/>
              </a:rPr>
              <a:t>’, </a:t>
            </a:r>
          </a:p>
          <a:p>
            <a:r>
              <a:rPr lang="en-US" sz="1600" dirty="0">
                <a:latin typeface="Courier New" panose="02070309020205020404" pitchFamily="49" charset="0"/>
              </a:rPr>
              <a:t>           </a:t>
            </a:r>
            <a:r>
              <a:rPr lang="en-US" sz="1600" b="0" i="0" dirty="0">
                <a:effectLst/>
                <a:latin typeface="Courier New" panose="02070309020205020404" pitchFamily="49" charset="0"/>
              </a:rPr>
              <a:t>'targets'])</a:t>
            </a:r>
            <a:endParaRPr lang="en-US" sz="1600" dirty="0"/>
          </a:p>
        </p:txBody>
      </p:sp>
      <p:pic>
        <p:nvPicPr>
          <p:cNvPr id="8" name="Picture 7">
            <a:extLst>
              <a:ext uri="{FF2B5EF4-FFF2-40B4-BE49-F238E27FC236}">
                <a16:creationId xmlns:a16="http://schemas.microsoft.com/office/drawing/2014/main" id="{10048325-5FA6-4EFD-8A02-F3C18E79C73E}"/>
              </a:ext>
            </a:extLst>
          </p:cNvPr>
          <p:cNvPicPr>
            <a:picLocks noChangeAspect="1"/>
          </p:cNvPicPr>
          <p:nvPr/>
        </p:nvPicPr>
        <p:blipFill>
          <a:blip r:embed="rId4"/>
          <a:stretch>
            <a:fillRect/>
          </a:stretch>
        </p:blipFill>
        <p:spPr>
          <a:xfrm>
            <a:off x="684058" y="4602737"/>
            <a:ext cx="3098233" cy="1944194"/>
          </a:xfrm>
          <a:prstGeom prst="rect">
            <a:avLst/>
          </a:prstGeom>
        </p:spPr>
      </p:pic>
      <p:cxnSp>
        <p:nvCxnSpPr>
          <p:cNvPr id="10" name="Straight Arrow Connector 9">
            <a:extLst>
              <a:ext uri="{FF2B5EF4-FFF2-40B4-BE49-F238E27FC236}">
                <a16:creationId xmlns:a16="http://schemas.microsoft.com/office/drawing/2014/main" id="{14F2ABD3-80BD-4045-8893-B5138614E85A}"/>
              </a:ext>
            </a:extLst>
          </p:cNvPr>
          <p:cNvCxnSpPr>
            <a:cxnSpLocks/>
          </p:cNvCxnSpPr>
          <p:nvPr/>
        </p:nvCxnSpPr>
        <p:spPr>
          <a:xfrm flipH="1">
            <a:off x="4350327" y="5620908"/>
            <a:ext cx="78674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861236-F32C-4EBD-AAC5-35F7376AAC26}"/>
              </a:ext>
            </a:extLst>
          </p:cNvPr>
          <p:cNvSpPr txBox="1"/>
          <p:nvPr/>
        </p:nvSpPr>
        <p:spPr>
          <a:xfrm>
            <a:off x="5221515" y="5390075"/>
            <a:ext cx="3497943" cy="461665"/>
          </a:xfrm>
          <a:prstGeom prst="rect">
            <a:avLst/>
          </a:prstGeom>
          <a:noFill/>
        </p:spPr>
        <p:txBody>
          <a:bodyPr wrap="square">
            <a:spAutoFit/>
          </a:bodyPr>
          <a:lstStyle/>
          <a:p>
            <a:r>
              <a:rPr lang="en-US" sz="2400" dirty="0">
                <a:latin typeface="Agency FB" panose="020B0503020202020204" pitchFamily="34" charset="0"/>
              </a:rPr>
              <a:t>For example, max length = 150</a:t>
            </a:r>
          </a:p>
        </p:txBody>
      </p:sp>
      <p:sp>
        <p:nvSpPr>
          <p:cNvPr id="15" name="TextBox 14">
            <a:extLst>
              <a:ext uri="{FF2B5EF4-FFF2-40B4-BE49-F238E27FC236}">
                <a16:creationId xmlns:a16="http://schemas.microsoft.com/office/drawing/2014/main" id="{7CEAB2E5-AB81-47AE-873D-0CA0E51ED9AB}"/>
              </a:ext>
            </a:extLst>
          </p:cNvPr>
          <p:cNvSpPr txBox="1"/>
          <p:nvPr/>
        </p:nvSpPr>
        <p:spPr>
          <a:xfrm>
            <a:off x="684058" y="943569"/>
            <a:ext cx="4264828" cy="400110"/>
          </a:xfrm>
          <a:prstGeom prst="rect">
            <a:avLst/>
          </a:prstGeom>
          <a:noFill/>
        </p:spPr>
        <p:txBody>
          <a:bodyPr wrap="square">
            <a:spAutoFit/>
          </a:bodyPr>
          <a:lstStyle/>
          <a:p>
            <a:r>
              <a:rPr lang="en-US" sz="2000" dirty="0">
                <a:latin typeface="Bahnschrift Light SemiCondensed" panose="020B0502040204020203" pitchFamily="34" charset="0"/>
              </a:rPr>
              <a:t>Train, Validation and Test Split</a:t>
            </a:r>
          </a:p>
        </p:txBody>
      </p:sp>
      <p:sp>
        <p:nvSpPr>
          <p:cNvPr id="16" name="TextBox 15">
            <a:extLst>
              <a:ext uri="{FF2B5EF4-FFF2-40B4-BE49-F238E27FC236}">
                <a16:creationId xmlns:a16="http://schemas.microsoft.com/office/drawing/2014/main" id="{74DF0BBE-D790-4B39-A5A3-FA1E884AC02B}"/>
              </a:ext>
            </a:extLst>
          </p:cNvPr>
          <p:cNvSpPr txBox="1"/>
          <p:nvPr/>
        </p:nvSpPr>
        <p:spPr>
          <a:xfrm>
            <a:off x="684058" y="2750773"/>
            <a:ext cx="5262357" cy="400110"/>
          </a:xfrm>
          <a:prstGeom prst="rect">
            <a:avLst/>
          </a:prstGeom>
          <a:noFill/>
        </p:spPr>
        <p:txBody>
          <a:bodyPr wrap="square">
            <a:spAutoFit/>
          </a:bodyPr>
          <a:lstStyle/>
          <a:p>
            <a:r>
              <a:rPr lang="en-US" sz="2000" dirty="0">
                <a:latin typeface="Bahnschrift Light SemiCondensed" panose="020B0502040204020203" pitchFamily="34" charset="0"/>
              </a:rPr>
              <a:t>Set batch size and create </a:t>
            </a:r>
            <a:r>
              <a:rPr lang="en-US" sz="2000" dirty="0" err="1">
                <a:latin typeface="Bahnschrift Light SemiCondensed" panose="020B0502040204020203" pitchFamily="34" charset="0"/>
              </a:rPr>
              <a:t>dataloaders</a:t>
            </a:r>
            <a:endParaRPr lang="en-US" sz="2000" dirty="0">
              <a:latin typeface="Bahnschrift Light SemiCondensed" panose="020B0502040204020203" pitchFamily="34" charset="0"/>
            </a:endParaRPr>
          </a:p>
        </p:txBody>
      </p:sp>
      <p:sp>
        <p:nvSpPr>
          <p:cNvPr id="17" name="TextBox 16">
            <a:extLst>
              <a:ext uri="{FF2B5EF4-FFF2-40B4-BE49-F238E27FC236}">
                <a16:creationId xmlns:a16="http://schemas.microsoft.com/office/drawing/2014/main" id="{1BA84B9C-9CD4-4EE2-9DFB-3E15755B5782}"/>
              </a:ext>
            </a:extLst>
          </p:cNvPr>
          <p:cNvSpPr txBox="1"/>
          <p:nvPr/>
        </p:nvSpPr>
        <p:spPr>
          <a:xfrm>
            <a:off x="684057" y="4249887"/>
            <a:ext cx="5262357" cy="400110"/>
          </a:xfrm>
          <a:prstGeom prst="rect">
            <a:avLst/>
          </a:prstGeom>
          <a:noFill/>
        </p:spPr>
        <p:txBody>
          <a:bodyPr wrap="square">
            <a:spAutoFit/>
          </a:bodyPr>
          <a:lstStyle/>
          <a:p>
            <a:r>
              <a:rPr lang="en-US" sz="2000" dirty="0">
                <a:latin typeface="Bahnschrift Light SemiCondensed" panose="020B0502040204020203" pitchFamily="34" charset="0"/>
              </a:rPr>
              <a:t>Check tensor size</a:t>
            </a:r>
          </a:p>
        </p:txBody>
      </p:sp>
    </p:spTree>
    <p:extLst>
      <p:ext uri="{BB962C8B-B14F-4D97-AF65-F5344CB8AC3E}">
        <p14:creationId xmlns:p14="http://schemas.microsoft.com/office/powerpoint/2010/main" val="3582287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Tokenization : create classifier class</a:t>
            </a:r>
            <a:endParaRPr lang="en-US" dirty="0"/>
          </a:p>
        </p:txBody>
      </p:sp>
      <p:pic>
        <p:nvPicPr>
          <p:cNvPr id="3" name="Picture 2">
            <a:extLst>
              <a:ext uri="{FF2B5EF4-FFF2-40B4-BE49-F238E27FC236}">
                <a16:creationId xmlns:a16="http://schemas.microsoft.com/office/drawing/2014/main" id="{543C9594-D528-43ED-94F8-B0B0CEF70E0C}"/>
              </a:ext>
            </a:extLst>
          </p:cNvPr>
          <p:cNvPicPr>
            <a:picLocks noChangeAspect="1"/>
          </p:cNvPicPr>
          <p:nvPr/>
        </p:nvPicPr>
        <p:blipFill>
          <a:blip r:embed="rId2"/>
          <a:stretch>
            <a:fillRect/>
          </a:stretch>
        </p:blipFill>
        <p:spPr>
          <a:xfrm>
            <a:off x="547775" y="1358977"/>
            <a:ext cx="6744903" cy="4574131"/>
          </a:xfrm>
          <a:prstGeom prst="rect">
            <a:avLst/>
          </a:prstGeom>
        </p:spPr>
      </p:pic>
      <p:cxnSp>
        <p:nvCxnSpPr>
          <p:cNvPr id="5" name="Straight Arrow Connector 4">
            <a:extLst>
              <a:ext uri="{FF2B5EF4-FFF2-40B4-BE49-F238E27FC236}">
                <a16:creationId xmlns:a16="http://schemas.microsoft.com/office/drawing/2014/main" id="{89BFEB21-5ABD-4551-8C1F-87A6CA559DA3}"/>
              </a:ext>
            </a:extLst>
          </p:cNvPr>
          <p:cNvCxnSpPr>
            <a:cxnSpLocks/>
          </p:cNvCxnSpPr>
          <p:nvPr/>
        </p:nvCxnSpPr>
        <p:spPr>
          <a:xfrm flipH="1">
            <a:off x="7400293" y="2531344"/>
            <a:ext cx="78674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715BF9-1033-426A-B62E-4D386C54A2F8}"/>
              </a:ext>
            </a:extLst>
          </p:cNvPr>
          <p:cNvSpPr txBox="1"/>
          <p:nvPr/>
        </p:nvSpPr>
        <p:spPr>
          <a:xfrm>
            <a:off x="8314948" y="2121981"/>
            <a:ext cx="2851819" cy="707886"/>
          </a:xfrm>
          <a:prstGeom prst="rect">
            <a:avLst/>
          </a:prstGeom>
          <a:noFill/>
        </p:spPr>
        <p:txBody>
          <a:bodyPr wrap="square">
            <a:spAutoFit/>
          </a:bodyPr>
          <a:lstStyle/>
          <a:p>
            <a:r>
              <a:rPr lang="en-US" sz="2000" dirty="0">
                <a:latin typeface="Bahnschrift Light SemiCondensed" panose="020B0502040204020203" pitchFamily="34" charset="0"/>
              </a:rPr>
              <a:t>Create model from BERT </a:t>
            </a:r>
          </a:p>
          <a:p>
            <a:r>
              <a:rPr lang="en-US" sz="2000" dirty="0">
                <a:latin typeface="Bahnschrift Light SemiCondensed" panose="020B0502040204020203" pitchFamily="34" charset="0"/>
              </a:rPr>
              <a:t>pre-training model</a:t>
            </a:r>
          </a:p>
        </p:txBody>
      </p:sp>
      <p:cxnSp>
        <p:nvCxnSpPr>
          <p:cNvPr id="7" name="Straight Arrow Connector 6">
            <a:extLst>
              <a:ext uri="{FF2B5EF4-FFF2-40B4-BE49-F238E27FC236}">
                <a16:creationId xmlns:a16="http://schemas.microsoft.com/office/drawing/2014/main" id="{FB59C8E5-817C-4035-A011-8C7902586FDC}"/>
              </a:ext>
            </a:extLst>
          </p:cNvPr>
          <p:cNvCxnSpPr>
            <a:cxnSpLocks/>
          </p:cNvCxnSpPr>
          <p:nvPr/>
        </p:nvCxnSpPr>
        <p:spPr>
          <a:xfrm flipH="1">
            <a:off x="7400293" y="3797606"/>
            <a:ext cx="78674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7DAA57B-FF15-40EF-84C8-5B7F401254E6}"/>
              </a:ext>
            </a:extLst>
          </p:cNvPr>
          <p:cNvSpPr txBox="1"/>
          <p:nvPr/>
        </p:nvSpPr>
        <p:spPr>
          <a:xfrm>
            <a:off x="8314948" y="3618771"/>
            <a:ext cx="3101201" cy="707886"/>
          </a:xfrm>
          <a:prstGeom prst="rect">
            <a:avLst/>
          </a:prstGeom>
          <a:noFill/>
        </p:spPr>
        <p:txBody>
          <a:bodyPr wrap="square">
            <a:spAutoFit/>
          </a:bodyPr>
          <a:lstStyle/>
          <a:p>
            <a:r>
              <a:rPr lang="en-US" sz="2000" dirty="0">
                <a:latin typeface="Bahnschrift Light SemiCondensed" panose="020B0502040204020203" pitchFamily="34" charset="0"/>
              </a:rPr>
              <a:t>Fine tuning technique: Freeze the entire architecture</a:t>
            </a:r>
          </a:p>
        </p:txBody>
      </p:sp>
      <p:sp>
        <p:nvSpPr>
          <p:cNvPr id="9" name="TextBox 8">
            <a:extLst>
              <a:ext uri="{FF2B5EF4-FFF2-40B4-BE49-F238E27FC236}">
                <a16:creationId xmlns:a16="http://schemas.microsoft.com/office/drawing/2014/main" id="{2A05B1A3-A192-4446-8735-0334D47D7439}"/>
              </a:ext>
            </a:extLst>
          </p:cNvPr>
          <p:cNvSpPr txBox="1"/>
          <p:nvPr/>
        </p:nvSpPr>
        <p:spPr>
          <a:xfrm>
            <a:off x="547775" y="994267"/>
            <a:ext cx="4264828" cy="400110"/>
          </a:xfrm>
          <a:prstGeom prst="rect">
            <a:avLst/>
          </a:prstGeom>
          <a:noFill/>
        </p:spPr>
        <p:txBody>
          <a:bodyPr wrap="square">
            <a:spAutoFit/>
          </a:bodyPr>
          <a:lstStyle/>
          <a:p>
            <a:r>
              <a:rPr lang="en-US" sz="2000" dirty="0">
                <a:latin typeface="Bahnschrift Light SemiCondensed" panose="020B0502040204020203" pitchFamily="34" charset="0"/>
              </a:rPr>
              <a:t>Create classifier class</a:t>
            </a:r>
          </a:p>
        </p:txBody>
      </p:sp>
      <p:cxnSp>
        <p:nvCxnSpPr>
          <p:cNvPr id="10" name="Straight Arrow Connector 9">
            <a:extLst>
              <a:ext uri="{FF2B5EF4-FFF2-40B4-BE49-F238E27FC236}">
                <a16:creationId xmlns:a16="http://schemas.microsoft.com/office/drawing/2014/main" id="{4BB8B7F8-FB8A-4027-9746-6713ADD76423}"/>
              </a:ext>
            </a:extLst>
          </p:cNvPr>
          <p:cNvCxnSpPr>
            <a:cxnSpLocks/>
          </p:cNvCxnSpPr>
          <p:nvPr/>
        </p:nvCxnSpPr>
        <p:spPr>
          <a:xfrm flipH="1">
            <a:off x="7400293" y="3127092"/>
            <a:ext cx="78674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0653DC-6343-4C48-AA55-9B5BFDAF07BA}"/>
              </a:ext>
            </a:extLst>
          </p:cNvPr>
          <p:cNvSpPr txBox="1"/>
          <p:nvPr/>
        </p:nvSpPr>
        <p:spPr>
          <a:xfrm>
            <a:off x="8314948" y="2913182"/>
            <a:ext cx="3329277" cy="400110"/>
          </a:xfrm>
          <a:prstGeom prst="rect">
            <a:avLst/>
          </a:prstGeom>
          <a:noFill/>
        </p:spPr>
        <p:txBody>
          <a:bodyPr wrap="square">
            <a:spAutoFit/>
          </a:bodyPr>
          <a:lstStyle/>
          <a:p>
            <a:r>
              <a:rPr lang="en-US" sz="2000" dirty="0">
                <a:latin typeface="Bahnschrift Light SemiCondensed" panose="020B0502040204020203" pitchFamily="34" charset="0"/>
              </a:rPr>
              <a:t>Applies a linear transformation</a:t>
            </a:r>
          </a:p>
        </p:txBody>
      </p:sp>
    </p:spTree>
    <p:extLst>
      <p:ext uri="{BB962C8B-B14F-4D97-AF65-F5344CB8AC3E}">
        <p14:creationId xmlns:p14="http://schemas.microsoft.com/office/powerpoint/2010/main" val="2026541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Training model</a:t>
            </a:r>
            <a:endParaRPr lang="en-US" dirty="0"/>
          </a:p>
        </p:txBody>
      </p:sp>
      <p:pic>
        <p:nvPicPr>
          <p:cNvPr id="5" name="Picture 4">
            <a:extLst>
              <a:ext uri="{FF2B5EF4-FFF2-40B4-BE49-F238E27FC236}">
                <a16:creationId xmlns:a16="http://schemas.microsoft.com/office/drawing/2014/main" id="{EC64F53F-7B5D-4F06-A297-A8DBB296BCCB}"/>
              </a:ext>
            </a:extLst>
          </p:cNvPr>
          <p:cNvPicPr>
            <a:picLocks noChangeAspect="1"/>
          </p:cNvPicPr>
          <p:nvPr/>
        </p:nvPicPr>
        <p:blipFill>
          <a:blip r:embed="rId2"/>
          <a:stretch>
            <a:fillRect/>
          </a:stretch>
        </p:blipFill>
        <p:spPr>
          <a:xfrm>
            <a:off x="773772" y="1394820"/>
            <a:ext cx="7147655" cy="3246453"/>
          </a:xfrm>
          <a:prstGeom prst="rect">
            <a:avLst/>
          </a:prstGeom>
        </p:spPr>
      </p:pic>
    </p:spTree>
    <p:extLst>
      <p:ext uri="{BB962C8B-B14F-4D97-AF65-F5344CB8AC3E}">
        <p14:creationId xmlns:p14="http://schemas.microsoft.com/office/powerpoint/2010/main" val="2070090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6" y="211803"/>
            <a:ext cx="11219543"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Training model : monsoon-NLP with word segmentation</a:t>
            </a:r>
            <a:endParaRPr lang="en-US" dirty="0"/>
          </a:p>
        </p:txBody>
      </p:sp>
      <p:pic>
        <p:nvPicPr>
          <p:cNvPr id="20482" name="Picture 2">
            <a:extLst>
              <a:ext uri="{FF2B5EF4-FFF2-40B4-BE49-F238E27FC236}">
                <a16:creationId xmlns:a16="http://schemas.microsoft.com/office/drawing/2014/main" id="{AF4B126B-336A-4079-92F2-5A472BF7B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143" y="994267"/>
            <a:ext cx="7495523" cy="54660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3569E4-12F2-4EC2-A039-2258356F3CB6}"/>
              </a:ext>
            </a:extLst>
          </p:cNvPr>
          <p:cNvSpPr txBox="1"/>
          <p:nvPr/>
        </p:nvSpPr>
        <p:spPr>
          <a:xfrm>
            <a:off x="625677" y="1266459"/>
            <a:ext cx="1923560" cy="400110"/>
          </a:xfrm>
          <a:prstGeom prst="rect">
            <a:avLst/>
          </a:prstGeom>
          <a:noFill/>
        </p:spPr>
        <p:txBody>
          <a:bodyPr wrap="square">
            <a:spAutoFit/>
          </a:bodyPr>
          <a:lstStyle/>
          <a:p>
            <a:r>
              <a:rPr lang="en-US" sz="2000" dirty="0">
                <a:latin typeface="Bahnschrift Light SemiCondensed" panose="020B0502040204020203" pitchFamily="34" charset="0"/>
              </a:rPr>
              <a:t>Max length = 85</a:t>
            </a:r>
          </a:p>
        </p:txBody>
      </p:sp>
    </p:spTree>
    <p:extLst>
      <p:ext uri="{BB962C8B-B14F-4D97-AF65-F5344CB8AC3E}">
        <p14:creationId xmlns:p14="http://schemas.microsoft.com/office/powerpoint/2010/main" val="1528348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11610068"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Training model : monsoon-NLP with word segmentation</a:t>
            </a:r>
            <a:endParaRPr lang="en-US" dirty="0"/>
          </a:p>
        </p:txBody>
      </p:sp>
      <p:pic>
        <p:nvPicPr>
          <p:cNvPr id="3" name="Picture 2">
            <a:extLst>
              <a:ext uri="{FF2B5EF4-FFF2-40B4-BE49-F238E27FC236}">
                <a16:creationId xmlns:a16="http://schemas.microsoft.com/office/drawing/2014/main" id="{77ECA1AA-97C7-494F-9F28-A7DF2A1F40A1}"/>
              </a:ext>
            </a:extLst>
          </p:cNvPr>
          <p:cNvPicPr>
            <a:picLocks noChangeAspect="1"/>
          </p:cNvPicPr>
          <p:nvPr/>
        </p:nvPicPr>
        <p:blipFill>
          <a:blip r:embed="rId2"/>
          <a:stretch>
            <a:fillRect/>
          </a:stretch>
        </p:blipFill>
        <p:spPr>
          <a:xfrm>
            <a:off x="219075" y="3054085"/>
            <a:ext cx="6096000" cy="1996738"/>
          </a:xfrm>
          <a:prstGeom prst="rect">
            <a:avLst/>
          </a:prstGeom>
        </p:spPr>
      </p:pic>
      <p:pic>
        <p:nvPicPr>
          <p:cNvPr id="26628" name="Picture 4">
            <a:extLst>
              <a:ext uri="{FF2B5EF4-FFF2-40B4-BE49-F238E27FC236}">
                <a16:creationId xmlns:a16="http://schemas.microsoft.com/office/drawing/2014/main" id="{088C8B84-845C-49A4-9A3C-B41D738C1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027" y="2462357"/>
            <a:ext cx="5563898" cy="31801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BA5360-82F8-4E69-B179-D04FD859E576}"/>
              </a:ext>
            </a:extLst>
          </p:cNvPr>
          <p:cNvSpPr txBox="1"/>
          <p:nvPr/>
        </p:nvSpPr>
        <p:spPr>
          <a:xfrm>
            <a:off x="625676" y="1266459"/>
            <a:ext cx="2851819" cy="400110"/>
          </a:xfrm>
          <a:prstGeom prst="rect">
            <a:avLst/>
          </a:prstGeom>
          <a:noFill/>
        </p:spPr>
        <p:txBody>
          <a:bodyPr wrap="square">
            <a:spAutoFit/>
          </a:bodyPr>
          <a:lstStyle/>
          <a:p>
            <a:r>
              <a:rPr lang="en-US" sz="2000" dirty="0">
                <a:latin typeface="Bahnschrift Light SemiCondensed" panose="020B0502040204020203" pitchFamily="34" charset="0"/>
              </a:rPr>
              <a:t>Max length = 85</a:t>
            </a:r>
          </a:p>
        </p:txBody>
      </p:sp>
    </p:spTree>
    <p:extLst>
      <p:ext uri="{BB962C8B-B14F-4D97-AF65-F5344CB8AC3E}">
        <p14:creationId xmlns:p14="http://schemas.microsoft.com/office/powerpoint/2010/main" val="812988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Training model : </a:t>
            </a:r>
            <a:r>
              <a:rPr lang="en-US" dirty="0" err="1">
                <a:latin typeface="Bahnschrift SemiBold Condensed" panose="020B0502040204020203" pitchFamily="34" charset="0"/>
              </a:rPr>
              <a:t>Geotrend</a:t>
            </a:r>
            <a:r>
              <a:rPr lang="en-US" dirty="0">
                <a:latin typeface="Bahnschrift SemiBold Condensed" panose="020B0502040204020203" pitchFamily="34" charset="0"/>
              </a:rPr>
              <a:t> with normal text</a:t>
            </a:r>
            <a:endParaRPr lang="en-US" dirty="0"/>
          </a:p>
        </p:txBody>
      </p:sp>
      <p:pic>
        <p:nvPicPr>
          <p:cNvPr id="20482" name="Picture 2">
            <a:extLst>
              <a:ext uri="{FF2B5EF4-FFF2-40B4-BE49-F238E27FC236}">
                <a16:creationId xmlns:a16="http://schemas.microsoft.com/office/drawing/2014/main" id="{AF4B126B-336A-4079-92F2-5A472BF7B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945" y="994267"/>
            <a:ext cx="7620000" cy="55567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AC5B6C-599E-4802-8A22-8B1A46416273}"/>
              </a:ext>
            </a:extLst>
          </p:cNvPr>
          <p:cNvSpPr txBox="1"/>
          <p:nvPr/>
        </p:nvSpPr>
        <p:spPr>
          <a:xfrm>
            <a:off x="625676" y="1266459"/>
            <a:ext cx="1951269" cy="400110"/>
          </a:xfrm>
          <a:prstGeom prst="rect">
            <a:avLst/>
          </a:prstGeom>
          <a:noFill/>
        </p:spPr>
        <p:txBody>
          <a:bodyPr wrap="square">
            <a:spAutoFit/>
          </a:bodyPr>
          <a:lstStyle/>
          <a:p>
            <a:r>
              <a:rPr lang="en-US" sz="2000" dirty="0">
                <a:latin typeface="Bahnschrift Light SemiCondensed" panose="020B0502040204020203" pitchFamily="34" charset="0"/>
              </a:rPr>
              <a:t>Max length = 210</a:t>
            </a:r>
          </a:p>
        </p:txBody>
      </p:sp>
    </p:spTree>
    <p:extLst>
      <p:ext uri="{BB962C8B-B14F-4D97-AF65-F5344CB8AC3E}">
        <p14:creationId xmlns:p14="http://schemas.microsoft.com/office/powerpoint/2010/main" val="2909540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A9C7-327C-4714-B011-A69E85CE5A8F}"/>
              </a:ext>
            </a:extLst>
          </p:cNvPr>
          <p:cNvSpPr>
            <a:spLocks noGrp="1"/>
          </p:cNvSpPr>
          <p:nvPr>
            <p:ph type="title"/>
          </p:nvPr>
        </p:nvSpPr>
        <p:spPr/>
        <p:txBody>
          <a:bodyPr/>
          <a:lstStyle/>
          <a:p>
            <a:r>
              <a:rPr lang="en-US" dirty="0"/>
              <a:t>Scope of study</a:t>
            </a:r>
            <a:endParaRPr lang="th-TH" dirty="0"/>
          </a:p>
        </p:txBody>
      </p:sp>
      <p:sp>
        <p:nvSpPr>
          <p:cNvPr id="3" name="Content Placeholder 2">
            <a:extLst>
              <a:ext uri="{FF2B5EF4-FFF2-40B4-BE49-F238E27FC236}">
                <a16:creationId xmlns:a16="http://schemas.microsoft.com/office/drawing/2014/main" id="{A2ED7FCF-376B-4968-A116-99B23CB7B3E5}"/>
              </a:ext>
            </a:extLst>
          </p:cNvPr>
          <p:cNvSpPr>
            <a:spLocks noGrp="1"/>
          </p:cNvSpPr>
          <p:nvPr>
            <p:ph idx="1"/>
          </p:nvPr>
        </p:nvSpPr>
        <p:spPr/>
        <p:txBody>
          <a:bodyPr>
            <a:normAutofit/>
          </a:bodyPr>
          <a:lstStyle/>
          <a:p>
            <a:r>
              <a:rPr lang="en-US" sz="2000" dirty="0"/>
              <a:t>The scope of work involves the detection of hate messages in direct communication between interlocutors on online media, both in the form of conversations. and expressing opinions and introducing measures to prevent negative communication by identifying toxic message to classify, then, make it more rightfully, such as reporting it to the platform administrator. </a:t>
            </a:r>
          </a:p>
          <a:p>
            <a:r>
              <a:rPr lang="en-US" sz="2000" dirty="0"/>
              <a:t>Developing the classification model to be capable of distinguish toxic or non-toxic from the real dataset scraping from social media, for instance, </a:t>
            </a:r>
            <a:r>
              <a:rPr lang="en-US" sz="2000" dirty="0" err="1"/>
              <a:t>Youtube</a:t>
            </a:r>
            <a:r>
              <a:rPr lang="en-US" sz="2000" dirty="0"/>
              <a:t>, Twitter.</a:t>
            </a:r>
            <a:endParaRPr lang="th-TH" sz="2000" dirty="0"/>
          </a:p>
        </p:txBody>
      </p:sp>
    </p:spTree>
    <p:extLst>
      <p:ext uri="{BB962C8B-B14F-4D97-AF65-F5344CB8AC3E}">
        <p14:creationId xmlns:p14="http://schemas.microsoft.com/office/powerpoint/2010/main" val="1699871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7" y="211803"/>
            <a:ext cx="9144000"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Training model : </a:t>
            </a:r>
            <a:r>
              <a:rPr lang="en-US" dirty="0" err="1">
                <a:latin typeface="Bahnschrift SemiBold Condensed" panose="020B0502040204020203" pitchFamily="34" charset="0"/>
              </a:rPr>
              <a:t>Geotrend</a:t>
            </a:r>
            <a:r>
              <a:rPr lang="en-US" dirty="0">
                <a:latin typeface="Bahnschrift SemiBold Condensed" panose="020B0502040204020203" pitchFamily="34" charset="0"/>
              </a:rPr>
              <a:t> with normal text</a:t>
            </a:r>
            <a:endParaRPr lang="en-US" dirty="0"/>
          </a:p>
        </p:txBody>
      </p:sp>
      <p:pic>
        <p:nvPicPr>
          <p:cNvPr id="27650" name="Picture 2">
            <a:extLst>
              <a:ext uri="{FF2B5EF4-FFF2-40B4-BE49-F238E27FC236}">
                <a16:creationId xmlns:a16="http://schemas.microsoft.com/office/drawing/2014/main" id="{4F025F73-20C3-4A99-A422-284C8C12B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937" y="1981201"/>
            <a:ext cx="5266858" cy="35606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ACB69-E0F8-470E-870F-D1DE77366DB3}"/>
              </a:ext>
            </a:extLst>
          </p:cNvPr>
          <p:cNvPicPr>
            <a:picLocks noChangeAspect="1"/>
          </p:cNvPicPr>
          <p:nvPr/>
        </p:nvPicPr>
        <p:blipFill>
          <a:blip r:embed="rId3"/>
          <a:stretch>
            <a:fillRect/>
          </a:stretch>
        </p:blipFill>
        <p:spPr>
          <a:xfrm>
            <a:off x="393205" y="2748365"/>
            <a:ext cx="6011320" cy="2026287"/>
          </a:xfrm>
          <a:prstGeom prst="rect">
            <a:avLst/>
          </a:prstGeom>
        </p:spPr>
      </p:pic>
      <p:sp>
        <p:nvSpPr>
          <p:cNvPr id="8" name="TextBox 7">
            <a:extLst>
              <a:ext uri="{FF2B5EF4-FFF2-40B4-BE49-F238E27FC236}">
                <a16:creationId xmlns:a16="http://schemas.microsoft.com/office/drawing/2014/main" id="{E71F3DEE-DD28-4EBC-973E-CEDF5196F15E}"/>
              </a:ext>
            </a:extLst>
          </p:cNvPr>
          <p:cNvSpPr txBox="1"/>
          <p:nvPr/>
        </p:nvSpPr>
        <p:spPr>
          <a:xfrm>
            <a:off x="625676" y="1266459"/>
            <a:ext cx="1951269" cy="400110"/>
          </a:xfrm>
          <a:prstGeom prst="rect">
            <a:avLst/>
          </a:prstGeom>
          <a:noFill/>
        </p:spPr>
        <p:txBody>
          <a:bodyPr wrap="square">
            <a:spAutoFit/>
          </a:bodyPr>
          <a:lstStyle/>
          <a:p>
            <a:r>
              <a:rPr lang="en-US" sz="2000" dirty="0">
                <a:latin typeface="Bahnschrift Light SemiCondensed" panose="020B0502040204020203" pitchFamily="34" charset="0"/>
              </a:rPr>
              <a:t>Max length = 210</a:t>
            </a:r>
          </a:p>
        </p:txBody>
      </p:sp>
    </p:spTree>
    <p:extLst>
      <p:ext uri="{BB962C8B-B14F-4D97-AF65-F5344CB8AC3E}">
        <p14:creationId xmlns:p14="http://schemas.microsoft.com/office/powerpoint/2010/main" val="2045833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652E20-4E7F-44DA-BD7B-D11026CF414F}"/>
              </a:ext>
            </a:extLst>
          </p:cNvPr>
          <p:cNvSpPr txBox="1">
            <a:spLocks/>
          </p:cNvSpPr>
          <p:nvPr/>
        </p:nvSpPr>
        <p:spPr>
          <a:xfrm>
            <a:off x="362856" y="211803"/>
            <a:ext cx="11335657"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Training model : </a:t>
            </a:r>
            <a:r>
              <a:rPr lang="en-US" dirty="0" err="1">
                <a:latin typeface="Bahnschrift SemiBold Condensed" panose="020B0502040204020203" pitchFamily="34" charset="0"/>
              </a:rPr>
              <a:t>Geotrend</a:t>
            </a:r>
            <a:r>
              <a:rPr lang="en-US" dirty="0">
                <a:latin typeface="Bahnschrift SemiBold Condensed" panose="020B0502040204020203" pitchFamily="34" charset="0"/>
              </a:rPr>
              <a:t> with sorting normal text</a:t>
            </a:r>
            <a:endParaRPr lang="en-US" dirty="0"/>
          </a:p>
        </p:txBody>
      </p:sp>
      <p:pic>
        <p:nvPicPr>
          <p:cNvPr id="7170" name="Picture 2">
            <a:extLst>
              <a:ext uri="{FF2B5EF4-FFF2-40B4-BE49-F238E27FC236}">
                <a16:creationId xmlns:a16="http://schemas.microsoft.com/office/drawing/2014/main" id="{82CDE482-0FDE-444F-BDEB-A3E94F42E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945" y="1102227"/>
            <a:ext cx="7257142" cy="52921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FDC7B0-BA6E-47EB-B48A-FB464322D125}"/>
              </a:ext>
            </a:extLst>
          </p:cNvPr>
          <p:cNvSpPr txBox="1"/>
          <p:nvPr/>
        </p:nvSpPr>
        <p:spPr>
          <a:xfrm>
            <a:off x="625676" y="1266459"/>
            <a:ext cx="1951269" cy="400110"/>
          </a:xfrm>
          <a:prstGeom prst="rect">
            <a:avLst/>
          </a:prstGeom>
          <a:noFill/>
        </p:spPr>
        <p:txBody>
          <a:bodyPr wrap="square">
            <a:spAutoFit/>
          </a:bodyPr>
          <a:lstStyle/>
          <a:p>
            <a:r>
              <a:rPr lang="en-US" sz="2000" dirty="0">
                <a:latin typeface="Bahnschrift Light SemiCondensed" panose="020B0502040204020203" pitchFamily="34" charset="0"/>
              </a:rPr>
              <a:t>Max length = 150</a:t>
            </a:r>
          </a:p>
        </p:txBody>
      </p:sp>
    </p:spTree>
    <p:extLst>
      <p:ext uri="{BB962C8B-B14F-4D97-AF65-F5344CB8AC3E}">
        <p14:creationId xmlns:p14="http://schemas.microsoft.com/office/powerpoint/2010/main" val="1854609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362856" y="211803"/>
            <a:ext cx="11422743" cy="782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ahnschrift SemiBold Condensed" panose="020B0502040204020203" pitchFamily="34" charset="0"/>
              </a:rPr>
              <a:t>Training model : </a:t>
            </a:r>
            <a:r>
              <a:rPr lang="en-US" dirty="0" err="1">
                <a:latin typeface="Bahnschrift SemiBold Condensed" panose="020B0502040204020203" pitchFamily="34" charset="0"/>
              </a:rPr>
              <a:t>Geotrend</a:t>
            </a:r>
            <a:r>
              <a:rPr lang="en-US" dirty="0">
                <a:latin typeface="Bahnschrift SemiBold Condensed" panose="020B0502040204020203" pitchFamily="34" charset="0"/>
              </a:rPr>
              <a:t> with sorting normal text</a:t>
            </a:r>
            <a:endParaRPr lang="en-US" dirty="0"/>
          </a:p>
        </p:txBody>
      </p:sp>
      <p:sp>
        <p:nvSpPr>
          <p:cNvPr id="8" name="TextBox 7">
            <a:extLst>
              <a:ext uri="{FF2B5EF4-FFF2-40B4-BE49-F238E27FC236}">
                <a16:creationId xmlns:a16="http://schemas.microsoft.com/office/drawing/2014/main" id="{E71F3DEE-DD28-4EBC-973E-CEDF5196F15E}"/>
              </a:ext>
            </a:extLst>
          </p:cNvPr>
          <p:cNvSpPr txBox="1"/>
          <p:nvPr/>
        </p:nvSpPr>
        <p:spPr>
          <a:xfrm>
            <a:off x="625676" y="1266459"/>
            <a:ext cx="1951269" cy="400110"/>
          </a:xfrm>
          <a:prstGeom prst="rect">
            <a:avLst/>
          </a:prstGeom>
          <a:noFill/>
        </p:spPr>
        <p:txBody>
          <a:bodyPr wrap="square">
            <a:spAutoFit/>
          </a:bodyPr>
          <a:lstStyle/>
          <a:p>
            <a:r>
              <a:rPr lang="en-US" sz="2000" dirty="0">
                <a:latin typeface="Bahnschrift Light SemiCondensed" panose="020B0502040204020203" pitchFamily="34" charset="0"/>
              </a:rPr>
              <a:t>Max length = 150</a:t>
            </a:r>
          </a:p>
        </p:txBody>
      </p:sp>
      <p:pic>
        <p:nvPicPr>
          <p:cNvPr id="3" name="Picture 2">
            <a:extLst>
              <a:ext uri="{FF2B5EF4-FFF2-40B4-BE49-F238E27FC236}">
                <a16:creationId xmlns:a16="http://schemas.microsoft.com/office/drawing/2014/main" id="{0D1D8A0B-1847-4C85-95F6-FD9535F62DA9}"/>
              </a:ext>
            </a:extLst>
          </p:cNvPr>
          <p:cNvPicPr>
            <a:picLocks noChangeAspect="1"/>
          </p:cNvPicPr>
          <p:nvPr/>
        </p:nvPicPr>
        <p:blipFill>
          <a:blip r:embed="rId2"/>
          <a:stretch>
            <a:fillRect/>
          </a:stretch>
        </p:blipFill>
        <p:spPr>
          <a:xfrm>
            <a:off x="168744" y="2720482"/>
            <a:ext cx="6221775" cy="2069232"/>
          </a:xfrm>
          <a:prstGeom prst="rect">
            <a:avLst/>
          </a:prstGeom>
        </p:spPr>
      </p:pic>
      <p:grpSp>
        <p:nvGrpSpPr>
          <p:cNvPr id="6" name="Group 5">
            <a:extLst>
              <a:ext uri="{FF2B5EF4-FFF2-40B4-BE49-F238E27FC236}">
                <a16:creationId xmlns:a16="http://schemas.microsoft.com/office/drawing/2014/main" id="{51754B9F-2623-42B8-B3A2-C28B99B525C4}"/>
              </a:ext>
            </a:extLst>
          </p:cNvPr>
          <p:cNvGrpSpPr/>
          <p:nvPr/>
        </p:nvGrpSpPr>
        <p:grpSpPr>
          <a:xfrm>
            <a:off x="6670902" y="1837222"/>
            <a:ext cx="5352354" cy="3650484"/>
            <a:chOff x="6670902" y="1837222"/>
            <a:chExt cx="5352354" cy="3650484"/>
          </a:xfrm>
        </p:grpSpPr>
        <p:pic>
          <p:nvPicPr>
            <p:cNvPr id="29698" name="Picture 2">
              <a:extLst>
                <a:ext uri="{FF2B5EF4-FFF2-40B4-BE49-F238E27FC236}">
                  <a16:creationId xmlns:a16="http://schemas.microsoft.com/office/drawing/2014/main" id="{E9D52D07-000E-421F-9FCE-60562B56F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902" y="1837222"/>
              <a:ext cx="5352354" cy="36504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6283085-D9F4-4B62-93D3-677D9BDCF629}"/>
                </a:ext>
              </a:extLst>
            </p:cNvPr>
            <p:cNvSpPr/>
            <p:nvPr/>
          </p:nvSpPr>
          <p:spPr>
            <a:xfrm>
              <a:off x="10061113" y="3993758"/>
              <a:ext cx="760413" cy="641202"/>
            </a:xfrm>
            <a:prstGeom prst="rect">
              <a:avLst/>
            </a:prstGeom>
            <a:solidFill>
              <a:srgbClr val="08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186</a:t>
              </a:r>
            </a:p>
          </p:txBody>
        </p:sp>
        <p:sp>
          <p:nvSpPr>
            <p:cNvPr id="10" name="Rectangle 9">
              <a:extLst>
                <a:ext uri="{FF2B5EF4-FFF2-40B4-BE49-F238E27FC236}">
                  <a16:creationId xmlns:a16="http://schemas.microsoft.com/office/drawing/2014/main" id="{72079A63-17E5-4A37-9894-66C84C68382D}"/>
                </a:ext>
              </a:extLst>
            </p:cNvPr>
            <p:cNvSpPr/>
            <p:nvPr/>
          </p:nvSpPr>
          <p:spPr>
            <a:xfrm>
              <a:off x="8098971" y="3993758"/>
              <a:ext cx="760413" cy="641202"/>
            </a:xfrm>
            <a:prstGeom prst="rect">
              <a:avLst/>
            </a:prstGeom>
            <a:solidFill>
              <a:srgbClr val="F7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46</a:t>
              </a:r>
            </a:p>
          </p:txBody>
        </p:sp>
        <p:sp>
          <p:nvSpPr>
            <p:cNvPr id="11" name="Rectangle 10">
              <a:extLst>
                <a:ext uri="{FF2B5EF4-FFF2-40B4-BE49-F238E27FC236}">
                  <a16:creationId xmlns:a16="http://schemas.microsoft.com/office/drawing/2014/main" id="{7754ACB8-1A57-4F88-9329-438EBCAE154F}"/>
                </a:ext>
              </a:extLst>
            </p:cNvPr>
            <p:cNvSpPr/>
            <p:nvPr/>
          </p:nvSpPr>
          <p:spPr>
            <a:xfrm>
              <a:off x="10061112" y="2399881"/>
              <a:ext cx="760413" cy="641202"/>
            </a:xfrm>
            <a:prstGeom prst="rect">
              <a:avLst/>
            </a:prstGeom>
            <a:solidFill>
              <a:srgbClr val="C9D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79</a:t>
              </a:r>
            </a:p>
          </p:txBody>
        </p:sp>
        <p:sp>
          <p:nvSpPr>
            <p:cNvPr id="13" name="Rectangle 12">
              <a:extLst>
                <a:ext uri="{FF2B5EF4-FFF2-40B4-BE49-F238E27FC236}">
                  <a16:creationId xmlns:a16="http://schemas.microsoft.com/office/drawing/2014/main" id="{505B4956-D002-4D75-B69F-B8C79B44F00E}"/>
                </a:ext>
              </a:extLst>
            </p:cNvPr>
            <p:cNvSpPr/>
            <p:nvPr/>
          </p:nvSpPr>
          <p:spPr>
            <a:xfrm>
              <a:off x="8113485" y="2370853"/>
              <a:ext cx="760413" cy="641202"/>
            </a:xfrm>
            <a:prstGeom prst="rect">
              <a:avLst/>
            </a:prstGeom>
            <a:solidFill>
              <a:srgbClr val="4D9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129</a:t>
              </a:r>
            </a:p>
          </p:txBody>
        </p:sp>
      </p:grpSp>
    </p:spTree>
    <p:extLst>
      <p:ext uri="{BB962C8B-B14F-4D97-AF65-F5344CB8AC3E}">
        <p14:creationId xmlns:p14="http://schemas.microsoft.com/office/powerpoint/2010/main" val="2763884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B6674CC-3320-4F3D-A178-A317B547052F}"/>
              </a:ext>
            </a:extLst>
          </p:cNvPr>
          <p:cNvSpPr txBox="1">
            <a:spLocks/>
          </p:cNvSpPr>
          <p:nvPr/>
        </p:nvSpPr>
        <p:spPr>
          <a:xfrm>
            <a:off x="838200" y="963877"/>
            <a:ext cx="3494362"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4800" b="1" dirty="0"/>
              <a:t>Further work</a:t>
            </a:r>
            <a:endParaRPr lang="en-US" sz="4800" b="1" kern="1200" dirty="0">
              <a:solidFill>
                <a:schemeClr val="tx1"/>
              </a:solidFill>
              <a:latin typeface="+mj-lt"/>
              <a:ea typeface="+mj-ea"/>
              <a:cs typeface="+mj-cs"/>
            </a:endParaRPr>
          </a:p>
        </p:txBody>
      </p:sp>
      <p:cxnSp>
        <p:nvCxnSpPr>
          <p:cNvPr id="19"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FF251C25-E988-424B-BBD5-D3E327E35294}"/>
              </a:ext>
            </a:extLst>
          </p:cNvPr>
          <p:cNvSpPr/>
          <p:nvPr/>
        </p:nvSpPr>
        <p:spPr>
          <a:xfrm>
            <a:off x="5261247" y="1942607"/>
            <a:ext cx="5999019" cy="883720"/>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800" b="1" dirty="0">
                <a:solidFill>
                  <a:schemeClr val="bg1">
                    <a:lumMod val="95000"/>
                    <a:lumOff val="5000"/>
                  </a:schemeClr>
                </a:solidFill>
                <a:latin typeface="Bahnschrift SemiBold Condensed" panose="020B0502040204020203" pitchFamily="34" charset="0"/>
              </a:rPr>
              <a:t>Two class classification</a:t>
            </a:r>
          </a:p>
        </p:txBody>
      </p:sp>
      <p:sp>
        <p:nvSpPr>
          <p:cNvPr id="11" name="Rectangle: Rounded Corners 10">
            <a:extLst>
              <a:ext uri="{FF2B5EF4-FFF2-40B4-BE49-F238E27FC236}">
                <a16:creationId xmlns:a16="http://schemas.microsoft.com/office/drawing/2014/main" id="{E37EFF3A-143B-4E3D-827B-2694A0D2BC0E}"/>
              </a:ext>
            </a:extLst>
          </p:cNvPr>
          <p:cNvSpPr/>
          <p:nvPr/>
        </p:nvSpPr>
        <p:spPr>
          <a:xfrm>
            <a:off x="5261247" y="4031674"/>
            <a:ext cx="5999019" cy="883720"/>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800" b="1" dirty="0">
                <a:solidFill>
                  <a:schemeClr val="bg1">
                    <a:lumMod val="95000"/>
                    <a:lumOff val="5000"/>
                  </a:schemeClr>
                </a:solidFill>
                <a:latin typeface="Bahnschrift SemiBold Condensed" panose="020B0502040204020203" pitchFamily="34" charset="0"/>
              </a:rPr>
              <a:t>Multi-class classification</a:t>
            </a:r>
          </a:p>
        </p:txBody>
      </p:sp>
      <p:cxnSp>
        <p:nvCxnSpPr>
          <p:cNvPr id="8" name="Straight Arrow Connector 7">
            <a:extLst>
              <a:ext uri="{FF2B5EF4-FFF2-40B4-BE49-F238E27FC236}">
                <a16:creationId xmlns:a16="http://schemas.microsoft.com/office/drawing/2014/main" id="{37F3B540-1CBC-40C8-9193-998B8BCBFE85}"/>
              </a:ext>
            </a:extLst>
          </p:cNvPr>
          <p:cNvCxnSpPr>
            <a:cxnSpLocks/>
          </p:cNvCxnSpPr>
          <p:nvPr/>
        </p:nvCxnSpPr>
        <p:spPr>
          <a:xfrm>
            <a:off x="8224912" y="2988023"/>
            <a:ext cx="0" cy="881953"/>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0839"/>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B6674CC-3320-4F3D-A178-A317B547052F}"/>
              </a:ext>
            </a:extLst>
          </p:cNvPr>
          <p:cNvSpPr txBox="1">
            <a:spLocks/>
          </p:cNvSpPr>
          <p:nvPr/>
        </p:nvSpPr>
        <p:spPr>
          <a:xfrm>
            <a:off x="7520032" y="2639290"/>
            <a:ext cx="4087306" cy="12440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600" b="1" dirty="0"/>
              <a:t>Thank you</a:t>
            </a:r>
          </a:p>
        </p:txBody>
      </p:sp>
      <p:sp>
        <p:nvSpPr>
          <p:cNvPr id="18" name="Freeform: Shape 1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Magnifying glass on clear background">
            <a:extLst>
              <a:ext uri="{FF2B5EF4-FFF2-40B4-BE49-F238E27FC236}">
                <a16:creationId xmlns:a16="http://schemas.microsoft.com/office/drawing/2014/main" id="{6E80C303-B750-4D1A-BA1F-D14E741087D4}"/>
              </a:ext>
            </a:extLst>
          </p:cNvPr>
          <p:cNvPicPr>
            <a:picLocks noChangeAspect="1"/>
          </p:cNvPicPr>
          <p:nvPr/>
        </p:nvPicPr>
        <p:blipFill rotWithShape="1">
          <a:blip r:embed="rId2"/>
          <a:srcRect l="28935" r="265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5907101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470E-E28D-46AD-B4B8-4969F3279AC7}"/>
              </a:ext>
            </a:extLst>
          </p:cNvPr>
          <p:cNvSpPr>
            <a:spLocks noGrp="1"/>
          </p:cNvSpPr>
          <p:nvPr>
            <p:ph type="title"/>
          </p:nvPr>
        </p:nvSpPr>
        <p:spPr/>
        <p:txBody>
          <a:bodyPr/>
          <a:lstStyle/>
          <a:p>
            <a:r>
              <a:rPr lang="en-US" dirty="0"/>
              <a:t>Dataset</a:t>
            </a:r>
            <a:endParaRPr lang="th-TH" dirty="0"/>
          </a:p>
        </p:txBody>
      </p:sp>
      <p:sp>
        <p:nvSpPr>
          <p:cNvPr id="3" name="Content Placeholder 2">
            <a:extLst>
              <a:ext uri="{FF2B5EF4-FFF2-40B4-BE49-F238E27FC236}">
                <a16:creationId xmlns:a16="http://schemas.microsoft.com/office/drawing/2014/main" id="{B5B58B0C-3296-4490-8EC5-E7C0D186B4AC}"/>
              </a:ext>
            </a:extLst>
          </p:cNvPr>
          <p:cNvSpPr>
            <a:spLocks noGrp="1"/>
          </p:cNvSpPr>
          <p:nvPr>
            <p:ph idx="1"/>
          </p:nvPr>
        </p:nvSpPr>
        <p:spPr/>
        <p:txBody>
          <a:bodyPr>
            <a:normAutofit/>
          </a:bodyPr>
          <a:lstStyle/>
          <a:p>
            <a:r>
              <a:rPr lang="en-US" sz="1800" dirty="0"/>
              <a:t>Data from Existing Research Sources </a:t>
            </a:r>
            <a:r>
              <a:rPr lang="en-US" sz="1800" dirty="0" err="1"/>
              <a:t>Sirihattasak</a:t>
            </a:r>
            <a:r>
              <a:rPr lang="en-US" sz="1800" dirty="0"/>
              <a:t> S., Komachi M., Ishikawa H. (2017) Annotation and Classification of Toxicity for Thai Twitter (</a:t>
            </a:r>
            <a:r>
              <a:rPr lang="th-TH" sz="1800" b="0" i="0" dirty="0">
                <a:effectLst/>
                <a:latin typeface="Segoe UI" panose="020B0502040204020203" pitchFamily="34" charset="0"/>
              </a:rPr>
              <a:t>2160 </a:t>
            </a:r>
            <a:r>
              <a:rPr lang="en-US" sz="1800" b="0" i="0" dirty="0">
                <a:effectLst/>
                <a:latin typeface="Segoe UI" panose="020B0502040204020203" pitchFamily="34" charset="0"/>
              </a:rPr>
              <a:t>data</a:t>
            </a:r>
            <a:r>
              <a:rPr lang="en-US" sz="1800" dirty="0"/>
              <a:t>)</a:t>
            </a:r>
          </a:p>
          <a:p>
            <a:pPr marL="0" indent="0" algn="l">
              <a:buNone/>
            </a:pPr>
            <a:r>
              <a:rPr lang="fr-FR" sz="1800" b="0" i="0" dirty="0">
                <a:effectLst/>
                <a:latin typeface="Segoe UI" panose="020B0502040204020203" pitchFamily="34" charset="0"/>
              </a:rPr>
              <a:t>	source : </a:t>
            </a:r>
            <a:r>
              <a:rPr lang="fr-FR" sz="1800" b="0" i="0" dirty="0">
                <a:effectLst/>
                <a:latin typeface="Segoe UI" panose="020B0502040204020203" pitchFamily="34" charset="0"/>
                <a:hlinkClick r:id="rId2" tooltip="https://huggingface.co/datasets/thai_toxicity_tweet"/>
              </a:rPr>
              <a:t>https://huggingface.co/datasets/thai_toxicity_tweet</a:t>
            </a:r>
            <a:endParaRPr lang="fr-FR" sz="1800" b="0" i="0" dirty="0">
              <a:effectLst/>
              <a:latin typeface="Segoe UI" panose="020B0502040204020203" pitchFamily="34" charset="0"/>
            </a:endParaRPr>
          </a:p>
          <a:p>
            <a:pPr marL="0" indent="0" algn="l">
              <a:buNone/>
            </a:pPr>
            <a:r>
              <a:rPr lang="fr-FR" sz="1800" b="0" i="0" dirty="0">
                <a:effectLst/>
                <a:latin typeface="Segoe UI" panose="020B0502040204020203" pitchFamily="34" charset="0"/>
              </a:rPr>
              <a:t>	</a:t>
            </a:r>
            <a:r>
              <a:rPr lang="fr-FR" sz="1800" b="0" i="0" dirty="0" err="1">
                <a:effectLst/>
                <a:latin typeface="Segoe UI" panose="020B0502040204020203" pitchFamily="34" charset="0"/>
              </a:rPr>
              <a:t>paper</a:t>
            </a:r>
            <a:r>
              <a:rPr lang="fr-FR" sz="1800" b="0" i="0" dirty="0">
                <a:effectLst/>
                <a:latin typeface="Segoe UI" panose="020B0502040204020203" pitchFamily="34" charset="0"/>
              </a:rPr>
              <a:t> : </a:t>
            </a:r>
            <a:r>
              <a:rPr lang="fr-FR" sz="1800" b="0" i="0" dirty="0">
                <a:effectLst/>
                <a:latin typeface="Segoe UI" panose="020B0502040204020203" pitchFamily="34" charset="0"/>
                <a:hlinkClick r:id="rId3" tooltip="https://www.ta-cos.org/sites/ta-cos.org/files/1_w32.pdf"/>
              </a:rPr>
              <a:t>https://www.ta-cos.org/sites/ta-cos.org/files/1_W32.pdf</a:t>
            </a:r>
            <a:endParaRPr lang="en-US" sz="1800" dirty="0"/>
          </a:p>
          <a:p>
            <a:r>
              <a:rPr lang="en-US" sz="1800" dirty="0"/>
              <a:t>Data from twitter in a package called </a:t>
            </a:r>
            <a:r>
              <a:rPr lang="en-US" sz="1800" dirty="0" err="1"/>
              <a:t>snscrape</a:t>
            </a:r>
            <a:r>
              <a:rPr lang="en-US" sz="1800" dirty="0"/>
              <a:t> (</a:t>
            </a:r>
            <a:r>
              <a:rPr lang="th-TH" sz="1800" b="0" i="0" dirty="0">
                <a:effectLst/>
                <a:latin typeface="Segoe UI" panose="020B0502040204020203" pitchFamily="34" charset="0"/>
              </a:rPr>
              <a:t>1325</a:t>
            </a:r>
            <a:r>
              <a:rPr lang="en-US" sz="1800" b="0" i="0" dirty="0">
                <a:effectLst/>
                <a:latin typeface="Segoe UI" panose="020B0502040204020203" pitchFamily="34" charset="0"/>
              </a:rPr>
              <a:t> data</a:t>
            </a:r>
            <a:r>
              <a:rPr lang="en-US" sz="1800" dirty="0"/>
              <a:t>)</a:t>
            </a:r>
          </a:p>
          <a:p>
            <a:r>
              <a:rPr lang="en-US" sz="1800" dirty="0"/>
              <a:t>Data from </a:t>
            </a:r>
            <a:r>
              <a:rPr lang="en-US" sz="1800" dirty="0" err="1"/>
              <a:t>youtube</a:t>
            </a:r>
            <a:r>
              <a:rPr lang="en-US" sz="1800" dirty="0"/>
              <a:t> using selenium tool to import dataset (953 data)</a:t>
            </a:r>
            <a:endParaRPr lang="th-TH" sz="1800" dirty="0"/>
          </a:p>
        </p:txBody>
      </p:sp>
      <p:pic>
        <p:nvPicPr>
          <p:cNvPr id="5" name="Picture 4">
            <a:extLst>
              <a:ext uri="{FF2B5EF4-FFF2-40B4-BE49-F238E27FC236}">
                <a16:creationId xmlns:a16="http://schemas.microsoft.com/office/drawing/2014/main" id="{CD0DFE63-3565-4683-8ADE-F96DDDBD7428}"/>
              </a:ext>
            </a:extLst>
          </p:cNvPr>
          <p:cNvPicPr>
            <a:picLocks noChangeAspect="1"/>
          </p:cNvPicPr>
          <p:nvPr/>
        </p:nvPicPr>
        <p:blipFill>
          <a:blip r:embed="rId4"/>
          <a:stretch>
            <a:fillRect/>
          </a:stretch>
        </p:blipFill>
        <p:spPr>
          <a:xfrm>
            <a:off x="7732889" y="4382560"/>
            <a:ext cx="3747911" cy="1493308"/>
          </a:xfrm>
          <a:prstGeom prst="rect">
            <a:avLst/>
          </a:prstGeom>
        </p:spPr>
      </p:pic>
    </p:spTree>
    <p:extLst>
      <p:ext uri="{BB962C8B-B14F-4D97-AF65-F5344CB8AC3E}">
        <p14:creationId xmlns:p14="http://schemas.microsoft.com/office/powerpoint/2010/main" val="32061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5F59-4A30-42D4-849B-75B41AA8FE6B}"/>
              </a:ext>
            </a:extLst>
          </p:cNvPr>
          <p:cNvSpPr>
            <a:spLocks noGrp="1"/>
          </p:cNvSpPr>
          <p:nvPr>
            <p:ph type="title"/>
          </p:nvPr>
        </p:nvSpPr>
        <p:spPr/>
        <p:txBody>
          <a:bodyPr/>
          <a:lstStyle/>
          <a:p>
            <a:r>
              <a:rPr lang="en-US" dirty="0"/>
              <a:t>Cleansing data</a:t>
            </a:r>
            <a:endParaRPr lang="th-TH" dirty="0"/>
          </a:p>
        </p:txBody>
      </p:sp>
      <p:sp>
        <p:nvSpPr>
          <p:cNvPr id="3" name="Content Placeholder 2">
            <a:extLst>
              <a:ext uri="{FF2B5EF4-FFF2-40B4-BE49-F238E27FC236}">
                <a16:creationId xmlns:a16="http://schemas.microsoft.com/office/drawing/2014/main" id="{1F453C4D-6679-437C-9327-72BF51C5942F}"/>
              </a:ext>
            </a:extLst>
          </p:cNvPr>
          <p:cNvSpPr>
            <a:spLocks noGrp="1"/>
          </p:cNvSpPr>
          <p:nvPr>
            <p:ph idx="1"/>
          </p:nvPr>
        </p:nvSpPr>
        <p:spPr/>
        <p:txBody>
          <a:bodyPr/>
          <a:lstStyle/>
          <a:p>
            <a:r>
              <a:rPr lang="en-US" dirty="0"/>
              <a:t>Non-alphabet</a:t>
            </a:r>
          </a:p>
          <a:p>
            <a:r>
              <a:rPr lang="en-US" dirty="0"/>
              <a:t>Emoji</a:t>
            </a:r>
          </a:p>
          <a:p>
            <a:r>
              <a:rPr lang="en-US" dirty="0"/>
              <a:t>Emoticon</a:t>
            </a:r>
          </a:p>
          <a:p>
            <a:r>
              <a:rPr lang="en-US" dirty="0"/>
              <a:t>Number</a:t>
            </a:r>
          </a:p>
          <a:p>
            <a:r>
              <a:rPr lang="en-US" dirty="0"/>
              <a:t>Non-Thai language</a:t>
            </a:r>
            <a:endParaRPr lang="th-TH" dirty="0"/>
          </a:p>
          <a:p>
            <a:endParaRPr lang="th-TH" dirty="0"/>
          </a:p>
        </p:txBody>
      </p:sp>
      <p:pic>
        <p:nvPicPr>
          <p:cNvPr id="11" name="Picture 10">
            <a:extLst>
              <a:ext uri="{FF2B5EF4-FFF2-40B4-BE49-F238E27FC236}">
                <a16:creationId xmlns:a16="http://schemas.microsoft.com/office/drawing/2014/main" id="{813EECEE-153B-4290-8F17-716698F14160}"/>
              </a:ext>
            </a:extLst>
          </p:cNvPr>
          <p:cNvPicPr>
            <a:picLocks noChangeAspect="1"/>
          </p:cNvPicPr>
          <p:nvPr/>
        </p:nvPicPr>
        <p:blipFill>
          <a:blip r:embed="rId2"/>
          <a:stretch>
            <a:fillRect/>
          </a:stretch>
        </p:blipFill>
        <p:spPr>
          <a:xfrm>
            <a:off x="6895041" y="2556932"/>
            <a:ext cx="2218327" cy="2991380"/>
          </a:xfrm>
          <a:prstGeom prst="rect">
            <a:avLst/>
          </a:prstGeom>
        </p:spPr>
      </p:pic>
    </p:spTree>
    <p:extLst>
      <p:ext uri="{BB962C8B-B14F-4D97-AF65-F5344CB8AC3E}">
        <p14:creationId xmlns:p14="http://schemas.microsoft.com/office/powerpoint/2010/main" val="247504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1" name="Rectangle 19">
            <a:extLst>
              <a:ext uri="{FF2B5EF4-FFF2-40B4-BE49-F238E27FC236}">
                <a16:creationId xmlns:a16="http://schemas.microsoft.com/office/drawing/2014/main" id="{A4FB2F3E-259B-4650-B258-F09745BAA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21">
            <a:extLst>
              <a:ext uri="{FF2B5EF4-FFF2-40B4-BE49-F238E27FC236}">
                <a16:creationId xmlns:a16="http://schemas.microsoft.com/office/drawing/2014/main" id="{084C5BAC-71DF-48C0-AB51-699516D3BE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3" name="Freeform 5">
              <a:extLst>
                <a:ext uri="{FF2B5EF4-FFF2-40B4-BE49-F238E27FC236}">
                  <a16:creationId xmlns:a16="http://schemas.microsoft.com/office/drawing/2014/main" id="{6742FA10-28D2-4023-A08B-427E93706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13" name="Freeform 6">
              <a:extLst>
                <a:ext uri="{FF2B5EF4-FFF2-40B4-BE49-F238E27FC236}">
                  <a16:creationId xmlns:a16="http://schemas.microsoft.com/office/drawing/2014/main" id="{BC497CE0-1368-4C66-923F-CA97C35ED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5" name="Freeform 7">
              <a:extLst>
                <a:ext uri="{FF2B5EF4-FFF2-40B4-BE49-F238E27FC236}">
                  <a16:creationId xmlns:a16="http://schemas.microsoft.com/office/drawing/2014/main" id="{F96D638D-D7BB-43E9-BC7A-6FBBDB507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14" name="Freeform 8">
              <a:extLst>
                <a:ext uri="{FF2B5EF4-FFF2-40B4-BE49-F238E27FC236}">
                  <a16:creationId xmlns:a16="http://schemas.microsoft.com/office/drawing/2014/main" id="{207DB018-8F92-42DF-A1CA-065C774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7" name="Freeform 9">
              <a:extLst>
                <a:ext uri="{FF2B5EF4-FFF2-40B4-BE49-F238E27FC236}">
                  <a16:creationId xmlns:a16="http://schemas.microsoft.com/office/drawing/2014/main" id="{BB2A6006-A798-4927-B799-42A45D5B1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15" name="Freeform 10">
              <a:extLst>
                <a:ext uri="{FF2B5EF4-FFF2-40B4-BE49-F238E27FC236}">
                  <a16:creationId xmlns:a16="http://schemas.microsoft.com/office/drawing/2014/main" id="{3F6DB3F4-548A-4D02-A6CC-D5275E6C85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29" name="Freeform 11">
              <a:extLst>
                <a:ext uri="{FF2B5EF4-FFF2-40B4-BE49-F238E27FC236}">
                  <a16:creationId xmlns:a16="http://schemas.microsoft.com/office/drawing/2014/main" id="{2D9F4A59-DDA2-427E-802B-9056AD99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216" name="Freeform 12">
              <a:extLst>
                <a:ext uri="{FF2B5EF4-FFF2-40B4-BE49-F238E27FC236}">
                  <a16:creationId xmlns:a16="http://schemas.microsoft.com/office/drawing/2014/main" id="{BF086A79-DD15-4D5E-A197-9ADE0ACF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1" name="Freeform 13">
              <a:extLst>
                <a:ext uri="{FF2B5EF4-FFF2-40B4-BE49-F238E27FC236}">
                  <a16:creationId xmlns:a16="http://schemas.microsoft.com/office/drawing/2014/main" id="{CCB86A9C-D602-4645-AF2E-7BADDF1E9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217" name="Freeform 14">
              <a:extLst>
                <a:ext uri="{FF2B5EF4-FFF2-40B4-BE49-F238E27FC236}">
                  <a16:creationId xmlns:a16="http://schemas.microsoft.com/office/drawing/2014/main" id="{21C6649F-C4FA-423E-A09A-1B286FAE2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18" name="Freeform 15">
              <a:extLst>
                <a:ext uri="{FF2B5EF4-FFF2-40B4-BE49-F238E27FC236}">
                  <a16:creationId xmlns:a16="http://schemas.microsoft.com/office/drawing/2014/main" id="{F00891A4-E0CB-4F23-AD2A-4A2108753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19" name="Freeform 16">
              <a:extLst>
                <a:ext uri="{FF2B5EF4-FFF2-40B4-BE49-F238E27FC236}">
                  <a16:creationId xmlns:a16="http://schemas.microsoft.com/office/drawing/2014/main" id="{0688C71A-541C-4CD1-9821-92958FFC0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5" name="Freeform 17">
              <a:extLst>
                <a:ext uri="{FF2B5EF4-FFF2-40B4-BE49-F238E27FC236}">
                  <a16:creationId xmlns:a16="http://schemas.microsoft.com/office/drawing/2014/main" id="{B5F5BDE4-42C0-4408-B6A9-B35D037F1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20" name="Freeform 18">
              <a:extLst>
                <a:ext uri="{FF2B5EF4-FFF2-40B4-BE49-F238E27FC236}">
                  <a16:creationId xmlns:a16="http://schemas.microsoft.com/office/drawing/2014/main" id="{B215F5C9-B825-47D1-8E5B-AE5BE61A4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7" name="Freeform 19">
              <a:extLst>
                <a:ext uri="{FF2B5EF4-FFF2-40B4-BE49-F238E27FC236}">
                  <a16:creationId xmlns:a16="http://schemas.microsoft.com/office/drawing/2014/main" id="{8FDD346A-E62F-4D05-B776-13CE8F35F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21" name="Freeform 20">
              <a:extLst>
                <a:ext uri="{FF2B5EF4-FFF2-40B4-BE49-F238E27FC236}">
                  <a16:creationId xmlns:a16="http://schemas.microsoft.com/office/drawing/2014/main" id="{C1037E36-F1A3-4462-A9C6-C94A78146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39" name="Freeform 21">
              <a:extLst>
                <a:ext uri="{FF2B5EF4-FFF2-40B4-BE49-F238E27FC236}">
                  <a16:creationId xmlns:a16="http://schemas.microsoft.com/office/drawing/2014/main" id="{10D539D8-C2C4-45F9-9778-440E8624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22" name="Freeform 22">
              <a:extLst>
                <a:ext uri="{FF2B5EF4-FFF2-40B4-BE49-F238E27FC236}">
                  <a16:creationId xmlns:a16="http://schemas.microsoft.com/office/drawing/2014/main" id="{8B003199-95C6-4E08-9D5D-E53DAF421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23" name="Freeform 23">
              <a:extLst>
                <a:ext uri="{FF2B5EF4-FFF2-40B4-BE49-F238E27FC236}">
                  <a16:creationId xmlns:a16="http://schemas.microsoft.com/office/drawing/2014/main" id="{6A2507B4-2AA4-44A1-93B1-D65EC73AF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sp>
        <p:nvSpPr>
          <p:cNvPr id="224" name="Isosceles Triangle 42">
            <a:extLst>
              <a:ext uri="{FF2B5EF4-FFF2-40B4-BE49-F238E27FC236}">
                <a16:creationId xmlns:a16="http://schemas.microsoft.com/office/drawing/2014/main" id="{83CB2632-0822-4E49-A707-FA1B8A4D0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35823" y="3320139"/>
            <a:ext cx="300774" cy="25928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tx1"/>
              </a:solidFill>
            </a:endParaRPr>
          </a:p>
        </p:txBody>
      </p:sp>
      <p:sp>
        <p:nvSpPr>
          <p:cNvPr id="2" name="Rectangle 1">
            <a:extLst>
              <a:ext uri="{FF2B5EF4-FFF2-40B4-BE49-F238E27FC236}">
                <a16:creationId xmlns:a16="http://schemas.microsoft.com/office/drawing/2014/main" id="{CCEA1A84-01BD-4E3E-85EF-ABEDD8ABB78A}"/>
              </a:ext>
            </a:extLst>
          </p:cNvPr>
          <p:cNvSpPr/>
          <p:nvPr/>
        </p:nvSpPr>
        <p:spPr>
          <a:xfrm>
            <a:off x="2036588" y="2684861"/>
            <a:ext cx="8347415" cy="1358264"/>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kern="1200" dirty="0">
                <a:solidFill>
                  <a:schemeClr val="tx1"/>
                </a:solidFill>
                <a:latin typeface="Bahnschrift SemiBold" panose="020B0502040204020203" pitchFamily="34" charset="0"/>
                <a:ea typeface="+mj-ea"/>
                <a:cs typeface="+mj-cs"/>
              </a:rPr>
              <a:t>Word2Vec + LSTM</a:t>
            </a:r>
            <a:endParaRPr lang="en-US" sz="7200" dirty="0"/>
          </a:p>
        </p:txBody>
      </p:sp>
    </p:spTree>
    <p:extLst>
      <p:ext uri="{BB962C8B-B14F-4D97-AF65-F5344CB8AC3E}">
        <p14:creationId xmlns:p14="http://schemas.microsoft.com/office/powerpoint/2010/main" val="387011470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E88897-3B4E-A14E-B836-44C3C2105835}"/>
              </a:ext>
            </a:extLst>
          </p:cNvPr>
          <p:cNvSpPr txBox="1"/>
          <p:nvPr/>
        </p:nvSpPr>
        <p:spPr>
          <a:xfrm>
            <a:off x="-33310" y="-33309"/>
            <a:ext cx="411892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Handle</a:t>
            </a:r>
            <a:r>
              <a:rPr lang="th-TH" sz="2800" dirty="0"/>
              <a:t> Data</a:t>
            </a:r>
          </a:p>
          <a:p>
            <a:endParaRPr lang="en-TH" sz="2400" dirty="0"/>
          </a:p>
        </p:txBody>
      </p:sp>
      <p:sp>
        <p:nvSpPr>
          <p:cNvPr id="9" name="TextBox 8">
            <a:extLst>
              <a:ext uri="{FF2B5EF4-FFF2-40B4-BE49-F238E27FC236}">
                <a16:creationId xmlns:a16="http://schemas.microsoft.com/office/drawing/2014/main" id="{160D7A91-5A6D-F34A-B57C-4602F5D90824}"/>
              </a:ext>
            </a:extLst>
          </p:cNvPr>
          <p:cNvSpPr txBox="1"/>
          <p:nvPr/>
        </p:nvSpPr>
        <p:spPr>
          <a:xfrm>
            <a:off x="4085617"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Model</a:t>
            </a:r>
            <a:endParaRPr lang="th-TH" sz="2800" dirty="0"/>
          </a:p>
          <a:p>
            <a:endParaRPr lang="en-TH" sz="2400" dirty="0"/>
          </a:p>
        </p:txBody>
      </p:sp>
      <p:sp>
        <p:nvSpPr>
          <p:cNvPr id="10" name="TextBox 9">
            <a:extLst>
              <a:ext uri="{FF2B5EF4-FFF2-40B4-BE49-F238E27FC236}">
                <a16:creationId xmlns:a16="http://schemas.microsoft.com/office/drawing/2014/main" id="{F6DCB5C2-55D4-3B4B-B4AD-2A69E5D6058B}"/>
              </a:ext>
            </a:extLst>
          </p:cNvPr>
          <p:cNvSpPr txBox="1"/>
          <p:nvPr/>
        </p:nvSpPr>
        <p:spPr>
          <a:xfrm>
            <a:off x="8204544"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Evaluate</a:t>
            </a:r>
            <a:endParaRPr lang="th-TH" sz="2800" dirty="0"/>
          </a:p>
          <a:p>
            <a:endParaRPr lang="en-TH" sz="2400" dirty="0"/>
          </a:p>
        </p:txBody>
      </p:sp>
      <p:pic>
        <p:nvPicPr>
          <p:cNvPr id="12" name="Picture 11" descr="Graphical user interface, text&#10;&#10;Description automatically generated">
            <a:extLst>
              <a:ext uri="{FF2B5EF4-FFF2-40B4-BE49-F238E27FC236}">
                <a16:creationId xmlns:a16="http://schemas.microsoft.com/office/drawing/2014/main" id="{78655869-BC9F-144C-9F76-11BE71531B83}"/>
              </a:ext>
            </a:extLst>
          </p:cNvPr>
          <p:cNvPicPr>
            <a:picLocks noChangeAspect="1"/>
          </p:cNvPicPr>
          <p:nvPr/>
        </p:nvPicPr>
        <p:blipFill>
          <a:blip r:embed="rId2"/>
          <a:stretch>
            <a:fillRect/>
          </a:stretch>
        </p:blipFill>
        <p:spPr>
          <a:xfrm>
            <a:off x="3112851" y="1501375"/>
            <a:ext cx="5466269" cy="5052300"/>
          </a:xfrm>
          <a:prstGeom prst="rect">
            <a:avLst/>
          </a:prstGeom>
        </p:spPr>
      </p:pic>
    </p:spTree>
    <p:extLst>
      <p:ext uri="{BB962C8B-B14F-4D97-AF65-F5344CB8AC3E}">
        <p14:creationId xmlns:p14="http://schemas.microsoft.com/office/powerpoint/2010/main" val="383259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3EA4D9-9ECC-6643-B0D8-1D5DD37FB44E}"/>
              </a:ext>
            </a:extLst>
          </p:cNvPr>
          <p:cNvSpPr txBox="1"/>
          <p:nvPr/>
        </p:nvSpPr>
        <p:spPr>
          <a:xfrm>
            <a:off x="-33310" y="-33309"/>
            <a:ext cx="4118927"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Handle</a:t>
            </a:r>
            <a:r>
              <a:rPr lang="th-TH" sz="2800" dirty="0"/>
              <a:t> Data</a:t>
            </a:r>
          </a:p>
          <a:p>
            <a:endParaRPr lang="en-TH" sz="2400" dirty="0"/>
          </a:p>
        </p:txBody>
      </p:sp>
      <p:sp>
        <p:nvSpPr>
          <p:cNvPr id="5" name="TextBox 4">
            <a:extLst>
              <a:ext uri="{FF2B5EF4-FFF2-40B4-BE49-F238E27FC236}">
                <a16:creationId xmlns:a16="http://schemas.microsoft.com/office/drawing/2014/main" id="{883B9569-C769-104D-A5DB-A28C02CD1316}"/>
              </a:ext>
            </a:extLst>
          </p:cNvPr>
          <p:cNvSpPr txBox="1"/>
          <p:nvPr/>
        </p:nvSpPr>
        <p:spPr>
          <a:xfrm>
            <a:off x="4085617"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Model</a:t>
            </a:r>
            <a:endParaRPr lang="th-TH" sz="2800" dirty="0"/>
          </a:p>
          <a:p>
            <a:endParaRPr lang="en-TH" sz="2400" dirty="0"/>
          </a:p>
        </p:txBody>
      </p:sp>
      <p:sp>
        <p:nvSpPr>
          <p:cNvPr id="6" name="TextBox 5">
            <a:extLst>
              <a:ext uri="{FF2B5EF4-FFF2-40B4-BE49-F238E27FC236}">
                <a16:creationId xmlns:a16="http://schemas.microsoft.com/office/drawing/2014/main" id="{ED03B7C7-3B21-4B48-AC81-28D05ACE0F03}"/>
              </a:ext>
            </a:extLst>
          </p:cNvPr>
          <p:cNvSpPr txBox="1"/>
          <p:nvPr/>
        </p:nvSpPr>
        <p:spPr>
          <a:xfrm>
            <a:off x="8204544" y="-33310"/>
            <a:ext cx="4118927" cy="13234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th-TH" sz="2800" dirty="0"/>
          </a:p>
          <a:p>
            <a:pPr algn="ctr"/>
            <a:r>
              <a:rPr lang="th-TH" sz="2800" dirty="0" err="1"/>
              <a:t>Evaluate</a:t>
            </a:r>
            <a:endParaRPr lang="th-TH" sz="2800" dirty="0"/>
          </a:p>
          <a:p>
            <a:endParaRPr lang="en-TH" sz="2400" dirty="0"/>
          </a:p>
        </p:txBody>
      </p:sp>
      <p:pic>
        <p:nvPicPr>
          <p:cNvPr id="10" name="Picture 9" descr="Graphical user interface, text, application, email&#10;&#10;Description automatically generated">
            <a:extLst>
              <a:ext uri="{FF2B5EF4-FFF2-40B4-BE49-F238E27FC236}">
                <a16:creationId xmlns:a16="http://schemas.microsoft.com/office/drawing/2014/main" id="{84D4F191-DBAD-AE4D-B83E-5343EC5E0CF9}"/>
              </a:ext>
            </a:extLst>
          </p:cNvPr>
          <p:cNvPicPr>
            <a:picLocks noChangeAspect="1"/>
          </p:cNvPicPr>
          <p:nvPr/>
        </p:nvPicPr>
        <p:blipFill rotWithShape="1">
          <a:blip r:embed="rId2"/>
          <a:srcRect l="10851"/>
          <a:stretch/>
        </p:blipFill>
        <p:spPr>
          <a:xfrm>
            <a:off x="301116" y="1948190"/>
            <a:ext cx="5745804" cy="2961619"/>
          </a:xfrm>
          <a:prstGeom prst="rect">
            <a:avLst/>
          </a:prstGeom>
        </p:spPr>
      </p:pic>
      <p:pic>
        <p:nvPicPr>
          <p:cNvPr id="12" name="Picture 11" descr="Table&#10;&#10;Description automatically generated with medium confidence">
            <a:extLst>
              <a:ext uri="{FF2B5EF4-FFF2-40B4-BE49-F238E27FC236}">
                <a16:creationId xmlns:a16="http://schemas.microsoft.com/office/drawing/2014/main" id="{0654808F-09A6-9C4A-A32F-05353469AD95}"/>
              </a:ext>
            </a:extLst>
          </p:cNvPr>
          <p:cNvPicPr>
            <a:picLocks noChangeAspect="1"/>
          </p:cNvPicPr>
          <p:nvPr/>
        </p:nvPicPr>
        <p:blipFill>
          <a:blip r:embed="rId3"/>
          <a:stretch>
            <a:fillRect/>
          </a:stretch>
        </p:blipFill>
        <p:spPr>
          <a:xfrm>
            <a:off x="6145080" y="1948189"/>
            <a:ext cx="5745804" cy="2961619"/>
          </a:xfrm>
          <a:prstGeom prst="rect">
            <a:avLst/>
          </a:prstGeom>
        </p:spPr>
      </p:pic>
    </p:spTree>
    <p:extLst>
      <p:ext uri="{BB962C8B-B14F-4D97-AF65-F5344CB8AC3E}">
        <p14:creationId xmlns:p14="http://schemas.microsoft.com/office/powerpoint/2010/main" val="3564195975"/>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เอกสาร" ma:contentTypeID="0x010100EAE3DCB0219595469B6A7E1ADF8CC130" ma:contentTypeVersion="11" ma:contentTypeDescription="สร้างเอกสารใหม่" ma:contentTypeScope="" ma:versionID="621b84bdbda287aec5d536eacde2f286">
  <xsd:schema xmlns:xsd="http://www.w3.org/2001/XMLSchema" xmlns:xs="http://www.w3.org/2001/XMLSchema" xmlns:p="http://schemas.microsoft.com/office/2006/metadata/properties" xmlns:ns2="bd24c7da-744c-41bf-bc3a-906bc88e1d82" xmlns:ns3="7d80a280-e2da-49cf-843d-46259ebd230d" targetNamespace="http://schemas.microsoft.com/office/2006/metadata/properties" ma:root="true" ma:fieldsID="925ba0b085fc9da635f30fdb9f990473" ns2:_="" ns3:_="">
    <xsd:import namespace="bd24c7da-744c-41bf-bc3a-906bc88e1d82"/>
    <xsd:import namespace="7d80a280-e2da-49cf-843d-46259ebd230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24c7da-744c-41bf-bc3a-906bc88e1d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d80a280-e2da-49cf-843d-46259ebd230d" elementFormDefault="qualified">
    <xsd:import namespace="http://schemas.microsoft.com/office/2006/documentManagement/types"/>
    <xsd:import namespace="http://schemas.microsoft.com/office/infopath/2007/PartnerControls"/>
    <xsd:element name="SharedWithUsers" ma:index="16" nillable="true" ma:displayName="แชร์กับ"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แชร์พร้อมกับรายละเอียด"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ชนิดเนื้อหา"/>
        <xsd:element ref="dc:title" minOccurs="0" maxOccurs="1" ma:index="4" ma:displayName="ชื่อเรื่อง"/>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760CCA-0E1D-4BD0-A329-AD631DF6B8A1}"/>
</file>

<file path=customXml/itemProps2.xml><?xml version="1.0" encoding="utf-8"?>
<ds:datastoreItem xmlns:ds="http://schemas.openxmlformats.org/officeDocument/2006/customXml" ds:itemID="{7C8F8447-C785-4334-8866-E30154897F47}"/>
</file>

<file path=customXml/itemProps3.xml><?xml version="1.0" encoding="utf-8"?>
<ds:datastoreItem xmlns:ds="http://schemas.openxmlformats.org/officeDocument/2006/customXml" ds:itemID="{AE9E6F4B-F6D2-4278-9A6C-2FE261D14194}"/>
</file>

<file path=docProps/app.xml><?xml version="1.0" encoding="utf-8"?>
<Properties xmlns="http://schemas.openxmlformats.org/officeDocument/2006/extended-properties" xmlns:vt="http://schemas.openxmlformats.org/officeDocument/2006/docPropsVTypes">
  <Template>Organic</Template>
  <TotalTime>825</TotalTime>
  <Words>834</Words>
  <Application>Microsoft Office PowerPoint</Application>
  <PresentationFormat>Widescreen</PresentationFormat>
  <Paragraphs>164</Paragraphs>
  <Slides>44</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44</vt:i4>
      </vt:variant>
    </vt:vector>
  </HeadingPairs>
  <TitlesOfParts>
    <vt:vector size="58" baseType="lpstr">
      <vt:lpstr>Agency FB</vt:lpstr>
      <vt:lpstr>Arial</vt:lpstr>
      <vt:lpstr>Bahnschrift Condensed</vt:lpstr>
      <vt:lpstr>Bahnschrift Light SemiCondensed</vt:lpstr>
      <vt:lpstr>Bahnschrift SemiBold</vt:lpstr>
      <vt:lpstr>Bahnschrift SemiBold Condensed</vt:lpstr>
      <vt:lpstr>Calibri</vt:lpstr>
      <vt:lpstr>Calibri Light</vt:lpstr>
      <vt:lpstr>Cordia New</vt:lpstr>
      <vt:lpstr>Courier New</vt:lpstr>
      <vt:lpstr>Garamond</vt:lpstr>
      <vt:lpstr>Segoe UI</vt:lpstr>
      <vt:lpstr>Office Theme</vt:lpstr>
      <vt:lpstr>Organic</vt:lpstr>
      <vt:lpstr>Toxic online posting message detection</vt:lpstr>
      <vt:lpstr>Problem</vt:lpstr>
      <vt:lpstr>Toxic speech</vt:lpstr>
      <vt:lpstr>Scope of study</vt:lpstr>
      <vt:lpstr>Dataset</vt:lpstr>
      <vt:lpstr>Cleansing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Classification with BERT fine-tuning with PyTorch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dc:title>
  <dc:creator>กิติธัช ปานสังข์</dc:creator>
  <cp:lastModifiedBy>กิติธัช ปานสังข์</cp:lastModifiedBy>
  <cp:revision>26</cp:revision>
  <dcterms:created xsi:type="dcterms:W3CDTF">2021-11-30T10:55:47Z</dcterms:created>
  <dcterms:modified xsi:type="dcterms:W3CDTF">2021-12-01T02:21:42Z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0x010100EAE3DCB0219595469B6A7E1ADF8CC130</vt:lpwstr>
  </property>
</Properties>
</file>